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369" r:id="rId5"/>
    <p:sldId id="387" r:id="rId6"/>
    <p:sldId id="388" r:id="rId7"/>
    <p:sldId id="389" r:id="rId8"/>
    <p:sldId id="390" r:id="rId9"/>
    <p:sldId id="393" r:id="rId10"/>
    <p:sldId id="391" r:id="rId11"/>
    <p:sldId id="392" r:id="rId12"/>
    <p:sldId id="402" r:id="rId13"/>
    <p:sldId id="394" r:id="rId14"/>
    <p:sldId id="395" r:id="rId15"/>
    <p:sldId id="396" r:id="rId16"/>
    <p:sldId id="397" r:id="rId17"/>
    <p:sldId id="398" r:id="rId18"/>
    <p:sldId id="399" r:id="rId19"/>
    <p:sldId id="404" r:id="rId20"/>
    <p:sldId id="405" r:id="rId21"/>
    <p:sldId id="401" r:id="rId22"/>
    <p:sldId id="403" r:id="rId23"/>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69"/>
            <p14:sldId id="387"/>
            <p14:sldId id="388"/>
            <p14:sldId id="389"/>
            <p14:sldId id="390"/>
            <p14:sldId id="393"/>
            <p14:sldId id="391"/>
            <p14:sldId id="392"/>
            <p14:sldId id="402"/>
            <p14:sldId id="394"/>
            <p14:sldId id="395"/>
            <p14:sldId id="396"/>
            <p14:sldId id="397"/>
            <p14:sldId id="398"/>
            <p14:sldId id="399"/>
            <p14:sldId id="404"/>
            <p14:sldId id="405"/>
            <p14:sldId id="401"/>
            <p14:sldId id="40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6"/>
    <a:srgbClr val="F2B8D8"/>
    <a:srgbClr val="EB7BBE"/>
    <a:srgbClr val="FFD629"/>
    <a:srgbClr val="EBEBEB"/>
    <a:srgbClr val="4F4C37"/>
    <a:srgbClr val="1E497D"/>
    <a:srgbClr val="8F999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2" autoAdjust="0"/>
    <p:restoredTop sz="92940" autoAdjust="0"/>
  </p:normalViewPr>
  <p:slideViewPr>
    <p:cSldViewPr snapToObjects="1">
      <p:cViewPr>
        <p:scale>
          <a:sx n="114" d="100"/>
          <a:sy n="114" d="100"/>
        </p:scale>
        <p:origin x="584" y="4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rgbClr val="000F46"/>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rgbClr val="000F46"/>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rgbClr val="000F46"/>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rgbClr val="000F46"/>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B92C8E-E1E6-5247-96AF-B4811AA6CA3D}" type="doc">
      <dgm:prSet loTypeId="urn:microsoft.com/office/officeart/2009/3/layout/HorizontalOrganizationChart" loCatId="" qsTypeId="urn:microsoft.com/office/officeart/2005/8/quickstyle/simple1" qsCatId="simple" csTypeId="urn:microsoft.com/office/officeart/2005/8/colors/accent2_1" csCatId="accent2" phldr="1"/>
      <dgm:spPr/>
      <dgm:t>
        <a:bodyPr/>
        <a:lstStyle/>
        <a:p>
          <a:endParaRPr lang="en-GB"/>
        </a:p>
      </dgm:t>
    </dgm:pt>
    <dgm:pt modelId="{496BF1E1-2586-2545-9DA0-2F10035E2071}">
      <dgm:prSet phldrT="[Text]"/>
      <dgm:spPr/>
      <dgm:t>
        <a:bodyPr/>
        <a:lstStyle/>
        <a:p>
          <a:r>
            <a:rPr lang="en-GB" dirty="0"/>
            <a:t>9 physicians</a:t>
          </a:r>
        </a:p>
      </dgm:t>
    </dgm:pt>
    <dgm:pt modelId="{FF54D306-4A31-DA4A-824C-E02E8770B8BE}" type="parTrans" cxnId="{D8464DAE-20FD-E648-AF03-A08CE33CC08B}">
      <dgm:prSet/>
      <dgm:spPr/>
      <dgm:t>
        <a:bodyPr/>
        <a:lstStyle/>
        <a:p>
          <a:endParaRPr lang="en-GB"/>
        </a:p>
      </dgm:t>
    </dgm:pt>
    <dgm:pt modelId="{3356F016-1B54-2E40-AC11-48EAF5578102}" type="sibTrans" cxnId="{D8464DAE-20FD-E648-AF03-A08CE33CC08B}">
      <dgm:prSet/>
      <dgm:spPr/>
      <dgm:t>
        <a:bodyPr/>
        <a:lstStyle/>
        <a:p>
          <a:endParaRPr lang="en-GB"/>
        </a:p>
      </dgm:t>
    </dgm:pt>
    <dgm:pt modelId="{7D8A7B35-4969-2045-BE4D-311C291955A3}">
      <dgm:prSet phldrT="[Text]"/>
      <dgm:spPr/>
      <dgm:t>
        <a:bodyPr/>
        <a:lstStyle/>
        <a:p>
          <a:r>
            <a:rPr lang="en-GB" dirty="0"/>
            <a:t> 4: second-year residents</a:t>
          </a:r>
        </a:p>
      </dgm:t>
    </dgm:pt>
    <dgm:pt modelId="{9BFCBB26-9C78-0D4D-9655-918C76D3F452}" type="parTrans" cxnId="{AC0DA86A-24A9-544E-860C-12FEE0626460}">
      <dgm:prSet/>
      <dgm:spPr/>
      <dgm:t>
        <a:bodyPr/>
        <a:lstStyle/>
        <a:p>
          <a:endParaRPr lang="en-GB"/>
        </a:p>
      </dgm:t>
    </dgm:pt>
    <dgm:pt modelId="{1CB3A699-3C63-5144-B4E7-3498241582EF}" type="sibTrans" cxnId="{AC0DA86A-24A9-544E-860C-12FEE0626460}">
      <dgm:prSet/>
      <dgm:spPr/>
      <dgm:t>
        <a:bodyPr/>
        <a:lstStyle/>
        <a:p>
          <a:endParaRPr lang="en-GB"/>
        </a:p>
      </dgm:t>
    </dgm:pt>
    <dgm:pt modelId="{31427137-0D5B-C044-8286-5200C7E441CE}">
      <dgm:prSet phldrT="[Text]"/>
      <dgm:spPr/>
      <dgm:t>
        <a:bodyPr/>
        <a:lstStyle/>
        <a:p>
          <a:pPr algn="just"/>
          <a:r>
            <a:rPr lang="en-GB" dirty="0"/>
            <a:t>   4: interns</a:t>
          </a:r>
        </a:p>
      </dgm:t>
    </dgm:pt>
    <dgm:pt modelId="{A64C4E61-BFAB-B743-8617-0DE7C20110CE}" type="parTrans" cxnId="{62B1E421-4757-B14B-8779-0FE3E728866B}">
      <dgm:prSet/>
      <dgm:spPr/>
      <dgm:t>
        <a:bodyPr/>
        <a:lstStyle/>
        <a:p>
          <a:endParaRPr lang="en-GB"/>
        </a:p>
      </dgm:t>
    </dgm:pt>
    <dgm:pt modelId="{8E177249-14DF-644F-894E-28FE4603A3DB}" type="sibTrans" cxnId="{62B1E421-4757-B14B-8779-0FE3E728866B}">
      <dgm:prSet/>
      <dgm:spPr/>
      <dgm:t>
        <a:bodyPr/>
        <a:lstStyle/>
        <a:p>
          <a:endParaRPr lang="en-GB"/>
        </a:p>
      </dgm:t>
    </dgm:pt>
    <dgm:pt modelId="{612FCCF2-E4B3-E24A-9E70-447E45713BE1}">
      <dgm:prSet phldrT="[Text]"/>
      <dgm:spPr/>
      <dgm:t>
        <a:bodyPr/>
        <a:lstStyle/>
        <a:p>
          <a:pPr algn="l"/>
          <a:r>
            <a:rPr lang="en-GB" dirty="0"/>
            <a:t>   1: first-year resident</a:t>
          </a:r>
        </a:p>
      </dgm:t>
    </dgm:pt>
    <dgm:pt modelId="{930BA46A-0830-B946-ACAC-FFBACB97506F}" type="parTrans" cxnId="{2D656F73-F9ED-944B-B2BA-4C121C16F628}">
      <dgm:prSet/>
      <dgm:spPr/>
      <dgm:t>
        <a:bodyPr/>
        <a:lstStyle/>
        <a:p>
          <a:endParaRPr lang="en-GB"/>
        </a:p>
      </dgm:t>
    </dgm:pt>
    <dgm:pt modelId="{138C5117-D308-A245-8907-405B3B3352C1}" type="sibTrans" cxnId="{2D656F73-F9ED-944B-B2BA-4C121C16F628}">
      <dgm:prSet/>
      <dgm:spPr/>
      <dgm:t>
        <a:bodyPr/>
        <a:lstStyle/>
        <a:p>
          <a:endParaRPr lang="en-GB"/>
        </a:p>
      </dgm:t>
    </dgm:pt>
    <dgm:pt modelId="{7799DE1E-1825-FF49-96D4-1725586061C2}" type="pres">
      <dgm:prSet presAssocID="{A1B92C8E-E1E6-5247-96AF-B4811AA6CA3D}" presName="hierChild1" presStyleCnt="0">
        <dgm:presLayoutVars>
          <dgm:orgChart val="1"/>
          <dgm:chPref val="1"/>
          <dgm:dir/>
          <dgm:animOne val="branch"/>
          <dgm:animLvl val="lvl"/>
          <dgm:resizeHandles/>
        </dgm:presLayoutVars>
      </dgm:prSet>
      <dgm:spPr/>
    </dgm:pt>
    <dgm:pt modelId="{3BF6B933-F2B2-834B-8C18-55EF04879BE9}" type="pres">
      <dgm:prSet presAssocID="{496BF1E1-2586-2545-9DA0-2F10035E2071}" presName="hierRoot1" presStyleCnt="0">
        <dgm:presLayoutVars>
          <dgm:hierBranch val="init"/>
        </dgm:presLayoutVars>
      </dgm:prSet>
      <dgm:spPr/>
    </dgm:pt>
    <dgm:pt modelId="{E787AE1F-22EC-894D-9D4D-97F1AB3613A8}" type="pres">
      <dgm:prSet presAssocID="{496BF1E1-2586-2545-9DA0-2F10035E2071}" presName="rootComposite1" presStyleCnt="0"/>
      <dgm:spPr/>
    </dgm:pt>
    <dgm:pt modelId="{B47AB0B1-8DBC-0747-B999-20CE3A5AC6DA}" type="pres">
      <dgm:prSet presAssocID="{496BF1E1-2586-2545-9DA0-2F10035E2071}" presName="rootText1" presStyleLbl="node0" presStyleIdx="0" presStyleCnt="1">
        <dgm:presLayoutVars>
          <dgm:chPref val="3"/>
        </dgm:presLayoutVars>
      </dgm:prSet>
      <dgm:spPr/>
    </dgm:pt>
    <dgm:pt modelId="{2E90FCB1-823E-CC4C-8294-D2BB1CE8B918}" type="pres">
      <dgm:prSet presAssocID="{496BF1E1-2586-2545-9DA0-2F10035E2071}" presName="rootConnector1" presStyleLbl="node1" presStyleIdx="0" presStyleCnt="0"/>
      <dgm:spPr/>
    </dgm:pt>
    <dgm:pt modelId="{236575FE-1EFA-7C43-8B6F-82A3B0864E4A}" type="pres">
      <dgm:prSet presAssocID="{496BF1E1-2586-2545-9DA0-2F10035E2071}" presName="hierChild2" presStyleCnt="0"/>
      <dgm:spPr/>
    </dgm:pt>
    <dgm:pt modelId="{7AD198A7-F54F-EE4B-9746-031CFE1AD32B}" type="pres">
      <dgm:prSet presAssocID="{A64C4E61-BFAB-B743-8617-0DE7C20110CE}" presName="Name64" presStyleLbl="parChTrans1D2" presStyleIdx="0" presStyleCnt="3"/>
      <dgm:spPr/>
    </dgm:pt>
    <dgm:pt modelId="{02F25B8B-A2E2-9B43-B72D-54B121EEED61}" type="pres">
      <dgm:prSet presAssocID="{31427137-0D5B-C044-8286-5200C7E441CE}" presName="hierRoot2" presStyleCnt="0">
        <dgm:presLayoutVars>
          <dgm:hierBranch val="init"/>
        </dgm:presLayoutVars>
      </dgm:prSet>
      <dgm:spPr/>
    </dgm:pt>
    <dgm:pt modelId="{BB1CA71F-C19B-B748-9ABE-85186C87FF0D}" type="pres">
      <dgm:prSet presAssocID="{31427137-0D5B-C044-8286-5200C7E441CE}" presName="rootComposite" presStyleCnt="0"/>
      <dgm:spPr/>
    </dgm:pt>
    <dgm:pt modelId="{37E80577-E800-7942-BCCB-D59D85F95706}" type="pres">
      <dgm:prSet presAssocID="{31427137-0D5B-C044-8286-5200C7E441CE}" presName="rootText" presStyleLbl="node2" presStyleIdx="0" presStyleCnt="3" custScaleX="219917">
        <dgm:presLayoutVars>
          <dgm:chPref val="3"/>
        </dgm:presLayoutVars>
      </dgm:prSet>
      <dgm:spPr/>
    </dgm:pt>
    <dgm:pt modelId="{2647FC19-DBC2-1440-9849-E13D1D5392B4}" type="pres">
      <dgm:prSet presAssocID="{31427137-0D5B-C044-8286-5200C7E441CE}" presName="rootConnector" presStyleLbl="node2" presStyleIdx="0" presStyleCnt="3"/>
      <dgm:spPr/>
    </dgm:pt>
    <dgm:pt modelId="{225F024B-8025-9F4B-BF68-564249E6B6BD}" type="pres">
      <dgm:prSet presAssocID="{31427137-0D5B-C044-8286-5200C7E441CE}" presName="hierChild4" presStyleCnt="0"/>
      <dgm:spPr/>
    </dgm:pt>
    <dgm:pt modelId="{6B108E52-40AF-E542-9C56-77C98B13B16A}" type="pres">
      <dgm:prSet presAssocID="{31427137-0D5B-C044-8286-5200C7E441CE}" presName="hierChild5" presStyleCnt="0"/>
      <dgm:spPr/>
    </dgm:pt>
    <dgm:pt modelId="{CA578445-D459-E343-B671-ED1D3A9954FD}" type="pres">
      <dgm:prSet presAssocID="{930BA46A-0830-B946-ACAC-FFBACB97506F}" presName="Name64" presStyleLbl="parChTrans1D2" presStyleIdx="1" presStyleCnt="3"/>
      <dgm:spPr/>
    </dgm:pt>
    <dgm:pt modelId="{EAC756C4-93E5-824C-BF76-AF9A5B97085A}" type="pres">
      <dgm:prSet presAssocID="{612FCCF2-E4B3-E24A-9E70-447E45713BE1}" presName="hierRoot2" presStyleCnt="0">
        <dgm:presLayoutVars>
          <dgm:hierBranch val="init"/>
        </dgm:presLayoutVars>
      </dgm:prSet>
      <dgm:spPr/>
    </dgm:pt>
    <dgm:pt modelId="{69C47F2B-6B01-4A47-BA24-F13F6DDD239B}" type="pres">
      <dgm:prSet presAssocID="{612FCCF2-E4B3-E24A-9E70-447E45713BE1}" presName="rootComposite" presStyleCnt="0"/>
      <dgm:spPr/>
    </dgm:pt>
    <dgm:pt modelId="{D9CC791A-496F-5447-AB7C-61EA1F292149}" type="pres">
      <dgm:prSet presAssocID="{612FCCF2-E4B3-E24A-9E70-447E45713BE1}" presName="rootText" presStyleLbl="node2" presStyleIdx="1" presStyleCnt="3" custScaleX="219917">
        <dgm:presLayoutVars>
          <dgm:chPref val="3"/>
        </dgm:presLayoutVars>
      </dgm:prSet>
      <dgm:spPr/>
    </dgm:pt>
    <dgm:pt modelId="{51007A99-5511-614C-9245-8F1B7B3BD2A6}" type="pres">
      <dgm:prSet presAssocID="{612FCCF2-E4B3-E24A-9E70-447E45713BE1}" presName="rootConnector" presStyleLbl="node2" presStyleIdx="1" presStyleCnt="3"/>
      <dgm:spPr/>
    </dgm:pt>
    <dgm:pt modelId="{204EC128-4D43-924B-97CC-28B7E7A05DB8}" type="pres">
      <dgm:prSet presAssocID="{612FCCF2-E4B3-E24A-9E70-447E45713BE1}" presName="hierChild4" presStyleCnt="0"/>
      <dgm:spPr/>
    </dgm:pt>
    <dgm:pt modelId="{DFD0E027-9E48-5148-8E44-B557192AE71C}" type="pres">
      <dgm:prSet presAssocID="{612FCCF2-E4B3-E24A-9E70-447E45713BE1}" presName="hierChild5" presStyleCnt="0"/>
      <dgm:spPr/>
    </dgm:pt>
    <dgm:pt modelId="{89ADA81A-C263-1745-95A0-CEF5E4B5953F}" type="pres">
      <dgm:prSet presAssocID="{9BFCBB26-9C78-0D4D-9655-918C76D3F452}" presName="Name64" presStyleLbl="parChTrans1D2" presStyleIdx="2" presStyleCnt="3"/>
      <dgm:spPr/>
    </dgm:pt>
    <dgm:pt modelId="{1C5FAEAA-9294-9D45-836C-0A9E3E649A8C}" type="pres">
      <dgm:prSet presAssocID="{7D8A7B35-4969-2045-BE4D-311C291955A3}" presName="hierRoot2" presStyleCnt="0">
        <dgm:presLayoutVars>
          <dgm:hierBranch val="init"/>
        </dgm:presLayoutVars>
      </dgm:prSet>
      <dgm:spPr/>
    </dgm:pt>
    <dgm:pt modelId="{04F472B0-F3B5-604A-B3C7-EB802D924CEF}" type="pres">
      <dgm:prSet presAssocID="{7D8A7B35-4969-2045-BE4D-311C291955A3}" presName="rootComposite" presStyleCnt="0"/>
      <dgm:spPr/>
    </dgm:pt>
    <dgm:pt modelId="{445B449F-A0E0-8842-B466-F79B5E7ADD84}" type="pres">
      <dgm:prSet presAssocID="{7D8A7B35-4969-2045-BE4D-311C291955A3}" presName="rootText" presStyleLbl="node2" presStyleIdx="2" presStyleCnt="3" custScaleX="219917">
        <dgm:presLayoutVars>
          <dgm:chPref val="3"/>
        </dgm:presLayoutVars>
      </dgm:prSet>
      <dgm:spPr/>
    </dgm:pt>
    <dgm:pt modelId="{4F5672E9-61E8-7D43-84D9-B854E9BAA849}" type="pres">
      <dgm:prSet presAssocID="{7D8A7B35-4969-2045-BE4D-311C291955A3}" presName="rootConnector" presStyleLbl="node2" presStyleIdx="2" presStyleCnt="3"/>
      <dgm:spPr/>
    </dgm:pt>
    <dgm:pt modelId="{770494B7-1DDA-2844-A9E2-B5399480443A}" type="pres">
      <dgm:prSet presAssocID="{7D8A7B35-4969-2045-BE4D-311C291955A3}" presName="hierChild4" presStyleCnt="0"/>
      <dgm:spPr/>
    </dgm:pt>
    <dgm:pt modelId="{706046F8-B30A-0443-BBC0-48BE44FE120C}" type="pres">
      <dgm:prSet presAssocID="{7D8A7B35-4969-2045-BE4D-311C291955A3}" presName="hierChild5" presStyleCnt="0"/>
      <dgm:spPr/>
    </dgm:pt>
    <dgm:pt modelId="{AFA24904-EDBD-2848-B68D-E1B3B8797BC7}" type="pres">
      <dgm:prSet presAssocID="{496BF1E1-2586-2545-9DA0-2F10035E2071}" presName="hierChild3" presStyleCnt="0"/>
      <dgm:spPr/>
    </dgm:pt>
  </dgm:ptLst>
  <dgm:cxnLst>
    <dgm:cxn modelId="{3B2A0800-F0C1-DA4C-AC51-C67A8716FBB6}" type="presOf" srcId="{496BF1E1-2586-2545-9DA0-2F10035E2071}" destId="{B47AB0B1-8DBC-0747-B999-20CE3A5AC6DA}" srcOrd="0" destOrd="0" presId="urn:microsoft.com/office/officeart/2009/3/layout/HorizontalOrganizationChart"/>
    <dgm:cxn modelId="{62B1E421-4757-B14B-8779-0FE3E728866B}" srcId="{496BF1E1-2586-2545-9DA0-2F10035E2071}" destId="{31427137-0D5B-C044-8286-5200C7E441CE}" srcOrd="0" destOrd="0" parTransId="{A64C4E61-BFAB-B743-8617-0DE7C20110CE}" sibTransId="{8E177249-14DF-644F-894E-28FE4603A3DB}"/>
    <dgm:cxn modelId="{33972127-A2E8-F645-9291-55144B403342}" type="presOf" srcId="{A1B92C8E-E1E6-5247-96AF-B4811AA6CA3D}" destId="{7799DE1E-1825-FF49-96D4-1725586061C2}" srcOrd="0" destOrd="0" presId="urn:microsoft.com/office/officeart/2009/3/layout/HorizontalOrganizationChart"/>
    <dgm:cxn modelId="{B673512E-4570-7B49-8A8D-5EE443C487AD}" type="presOf" srcId="{930BA46A-0830-B946-ACAC-FFBACB97506F}" destId="{CA578445-D459-E343-B671-ED1D3A9954FD}" srcOrd="0" destOrd="0" presId="urn:microsoft.com/office/officeart/2009/3/layout/HorizontalOrganizationChart"/>
    <dgm:cxn modelId="{B44B5530-92E5-BA47-B2EA-641C8094F798}" type="presOf" srcId="{612FCCF2-E4B3-E24A-9E70-447E45713BE1}" destId="{D9CC791A-496F-5447-AB7C-61EA1F292149}" srcOrd="0" destOrd="0" presId="urn:microsoft.com/office/officeart/2009/3/layout/HorizontalOrganizationChart"/>
    <dgm:cxn modelId="{9E9A8242-D187-0E4C-89F6-FD2AACA02349}" type="presOf" srcId="{612FCCF2-E4B3-E24A-9E70-447E45713BE1}" destId="{51007A99-5511-614C-9245-8F1B7B3BD2A6}" srcOrd="1" destOrd="0" presId="urn:microsoft.com/office/officeart/2009/3/layout/HorizontalOrganizationChart"/>
    <dgm:cxn modelId="{AC0DA86A-24A9-544E-860C-12FEE0626460}" srcId="{496BF1E1-2586-2545-9DA0-2F10035E2071}" destId="{7D8A7B35-4969-2045-BE4D-311C291955A3}" srcOrd="2" destOrd="0" parTransId="{9BFCBB26-9C78-0D4D-9655-918C76D3F452}" sibTransId="{1CB3A699-3C63-5144-B4E7-3498241582EF}"/>
    <dgm:cxn modelId="{2D656F73-F9ED-944B-B2BA-4C121C16F628}" srcId="{496BF1E1-2586-2545-9DA0-2F10035E2071}" destId="{612FCCF2-E4B3-E24A-9E70-447E45713BE1}" srcOrd="1" destOrd="0" parTransId="{930BA46A-0830-B946-ACAC-FFBACB97506F}" sibTransId="{138C5117-D308-A245-8907-405B3B3352C1}"/>
    <dgm:cxn modelId="{EEA8A17C-30EE-3C47-9FB8-6F7CCB713959}" type="presOf" srcId="{7D8A7B35-4969-2045-BE4D-311C291955A3}" destId="{4F5672E9-61E8-7D43-84D9-B854E9BAA849}" srcOrd="1" destOrd="0" presId="urn:microsoft.com/office/officeart/2009/3/layout/HorizontalOrganizationChart"/>
    <dgm:cxn modelId="{3B8DA37D-F18C-BC41-BAFB-26BB8A5150E8}" type="presOf" srcId="{7D8A7B35-4969-2045-BE4D-311C291955A3}" destId="{445B449F-A0E0-8842-B466-F79B5E7ADD84}" srcOrd="0" destOrd="0" presId="urn:microsoft.com/office/officeart/2009/3/layout/HorizontalOrganizationChart"/>
    <dgm:cxn modelId="{5C52CB81-B43E-7347-B96F-ED6FC347E121}" type="presOf" srcId="{31427137-0D5B-C044-8286-5200C7E441CE}" destId="{2647FC19-DBC2-1440-9849-E13D1D5392B4}" srcOrd="1" destOrd="0" presId="urn:microsoft.com/office/officeart/2009/3/layout/HorizontalOrganizationChart"/>
    <dgm:cxn modelId="{D8464DAE-20FD-E648-AF03-A08CE33CC08B}" srcId="{A1B92C8E-E1E6-5247-96AF-B4811AA6CA3D}" destId="{496BF1E1-2586-2545-9DA0-2F10035E2071}" srcOrd="0" destOrd="0" parTransId="{FF54D306-4A31-DA4A-824C-E02E8770B8BE}" sibTransId="{3356F016-1B54-2E40-AC11-48EAF5578102}"/>
    <dgm:cxn modelId="{2B042FC7-256D-CD4B-8DDD-B2398500FF4D}" type="presOf" srcId="{9BFCBB26-9C78-0D4D-9655-918C76D3F452}" destId="{89ADA81A-C263-1745-95A0-CEF5E4B5953F}" srcOrd="0" destOrd="0" presId="urn:microsoft.com/office/officeart/2009/3/layout/HorizontalOrganizationChart"/>
    <dgm:cxn modelId="{66D209DC-E06D-DD47-8C10-4C0728636544}" type="presOf" srcId="{496BF1E1-2586-2545-9DA0-2F10035E2071}" destId="{2E90FCB1-823E-CC4C-8294-D2BB1CE8B918}" srcOrd="1" destOrd="0" presId="urn:microsoft.com/office/officeart/2009/3/layout/HorizontalOrganizationChart"/>
    <dgm:cxn modelId="{6566F3ED-5589-494D-B295-FF93803565D0}" type="presOf" srcId="{A64C4E61-BFAB-B743-8617-0DE7C20110CE}" destId="{7AD198A7-F54F-EE4B-9746-031CFE1AD32B}" srcOrd="0" destOrd="0" presId="urn:microsoft.com/office/officeart/2009/3/layout/HorizontalOrganizationChart"/>
    <dgm:cxn modelId="{8013DBF8-E067-BB4C-B445-1AC501D955A1}" type="presOf" srcId="{31427137-0D5B-C044-8286-5200C7E441CE}" destId="{37E80577-E800-7942-BCCB-D59D85F95706}" srcOrd="0" destOrd="0" presId="urn:microsoft.com/office/officeart/2009/3/layout/HorizontalOrganizationChart"/>
    <dgm:cxn modelId="{57CDFD00-49E1-EF4F-8157-EF2A76C612CB}" type="presParOf" srcId="{7799DE1E-1825-FF49-96D4-1725586061C2}" destId="{3BF6B933-F2B2-834B-8C18-55EF04879BE9}" srcOrd="0" destOrd="0" presId="urn:microsoft.com/office/officeart/2009/3/layout/HorizontalOrganizationChart"/>
    <dgm:cxn modelId="{BA0B557B-5993-8B43-9CAC-56A13EECF687}" type="presParOf" srcId="{3BF6B933-F2B2-834B-8C18-55EF04879BE9}" destId="{E787AE1F-22EC-894D-9D4D-97F1AB3613A8}" srcOrd="0" destOrd="0" presId="urn:microsoft.com/office/officeart/2009/3/layout/HorizontalOrganizationChart"/>
    <dgm:cxn modelId="{7A15322A-530A-4B4C-8BDF-8D46154398DE}" type="presParOf" srcId="{E787AE1F-22EC-894D-9D4D-97F1AB3613A8}" destId="{B47AB0B1-8DBC-0747-B999-20CE3A5AC6DA}" srcOrd="0" destOrd="0" presId="urn:microsoft.com/office/officeart/2009/3/layout/HorizontalOrganizationChart"/>
    <dgm:cxn modelId="{A6D5CA02-7271-9F40-B4D1-C1DA8CC550D1}" type="presParOf" srcId="{E787AE1F-22EC-894D-9D4D-97F1AB3613A8}" destId="{2E90FCB1-823E-CC4C-8294-D2BB1CE8B918}" srcOrd="1" destOrd="0" presId="urn:microsoft.com/office/officeart/2009/3/layout/HorizontalOrganizationChart"/>
    <dgm:cxn modelId="{F837F169-7603-5543-982A-651C9E4F1C3E}" type="presParOf" srcId="{3BF6B933-F2B2-834B-8C18-55EF04879BE9}" destId="{236575FE-1EFA-7C43-8B6F-82A3B0864E4A}" srcOrd="1" destOrd="0" presId="urn:microsoft.com/office/officeart/2009/3/layout/HorizontalOrganizationChart"/>
    <dgm:cxn modelId="{8BF2C943-A53F-684E-8D50-E5D4248EC735}" type="presParOf" srcId="{236575FE-1EFA-7C43-8B6F-82A3B0864E4A}" destId="{7AD198A7-F54F-EE4B-9746-031CFE1AD32B}" srcOrd="0" destOrd="0" presId="urn:microsoft.com/office/officeart/2009/3/layout/HorizontalOrganizationChart"/>
    <dgm:cxn modelId="{DFEB61BF-F6A4-2849-BFE3-EC4E070744D4}" type="presParOf" srcId="{236575FE-1EFA-7C43-8B6F-82A3B0864E4A}" destId="{02F25B8B-A2E2-9B43-B72D-54B121EEED61}" srcOrd="1" destOrd="0" presId="urn:microsoft.com/office/officeart/2009/3/layout/HorizontalOrganizationChart"/>
    <dgm:cxn modelId="{2E25B4A7-2702-D34B-839C-7004C7D15CB9}" type="presParOf" srcId="{02F25B8B-A2E2-9B43-B72D-54B121EEED61}" destId="{BB1CA71F-C19B-B748-9ABE-85186C87FF0D}" srcOrd="0" destOrd="0" presId="urn:microsoft.com/office/officeart/2009/3/layout/HorizontalOrganizationChart"/>
    <dgm:cxn modelId="{55AD7696-20B0-7748-9CA7-3911B5DC2A7B}" type="presParOf" srcId="{BB1CA71F-C19B-B748-9ABE-85186C87FF0D}" destId="{37E80577-E800-7942-BCCB-D59D85F95706}" srcOrd="0" destOrd="0" presId="urn:microsoft.com/office/officeart/2009/3/layout/HorizontalOrganizationChart"/>
    <dgm:cxn modelId="{59D0ACB8-E9B3-6242-885B-60066BAB9778}" type="presParOf" srcId="{BB1CA71F-C19B-B748-9ABE-85186C87FF0D}" destId="{2647FC19-DBC2-1440-9849-E13D1D5392B4}" srcOrd="1" destOrd="0" presId="urn:microsoft.com/office/officeart/2009/3/layout/HorizontalOrganizationChart"/>
    <dgm:cxn modelId="{11BB6837-3D99-4E48-BD9B-C0FAE6D41F3F}" type="presParOf" srcId="{02F25B8B-A2E2-9B43-B72D-54B121EEED61}" destId="{225F024B-8025-9F4B-BF68-564249E6B6BD}" srcOrd="1" destOrd="0" presId="urn:microsoft.com/office/officeart/2009/3/layout/HorizontalOrganizationChart"/>
    <dgm:cxn modelId="{D93F2646-B86D-9B4F-9001-C8D76BD418FB}" type="presParOf" srcId="{02F25B8B-A2E2-9B43-B72D-54B121EEED61}" destId="{6B108E52-40AF-E542-9C56-77C98B13B16A}" srcOrd="2" destOrd="0" presId="urn:microsoft.com/office/officeart/2009/3/layout/HorizontalOrganizationChart"/>
    <dgm:cxn modelId="{CAFE88C1-45BF-4544-93C6-2E591938FDB6}" type="presParOf" srcId="{236575FE-1EFA-7C43-8B6F-82A3B0864E4A}" destId="{CA578445-D459-E343-B671-ED1D3A9954FD}" srcOrd="2" destOrd="0" presId="urn:microsoft.com/office/officeart/2009/3/layout/HorizontalOrganizationChart"/>
    <dgm:cxn modelId="{6FA2147B-EC54-8643-A8ED-2EC782D9797B}" type="presParOf" srcId="{236575FE-1EFA-7C43-8B6F-82A3B0864E4A}" destId="{EAC756C4-93E5-824C-BF76-AF9A5B97085A}" srcOrd="3" destOrd="0" presId="urn:microsoft.com/office/officeart/2009/3/layout/HorizontalOrganizationChart"/>
    <dgm:cxn modelId="{FCEA447B-9C27-B84D-A83B-B33407695A4B}" type="presParOf" srcId="{EAC756C4-93E5-824C-BF76-AF9A5B97085A}" destId="{69C47F2B-6B01-4A47-BA24-F13F6DDD239B}" srcOrd="0" destOrd="0" presId="urn:microsoft.com/office/officeart/2009/3/layout/HorizontalOrganizationChart"/>
    <dgm:cxn modelId="{3E8BD0DA-9DFD-3A4F-9411-8394D266C176}" type="presParOf" srcId="{69C47F2B-6B01-4A47-BA24-F13F6DDD239B}" destId="{D9CC791A-496F-5447-AB7C-61EA1F292149}" srcOrd="0" destOrd="0" presId="urn:microsoft.com/office/officeart/2009/3/layout/HorizontalOrganizationChart"/>
    <dgm:cxn modelId="{7FE24FB2-849B-F747-829E-68DC87B4D7D0}" type="presParOf" srcId="{69C47F2B-6B01-4A47-BA24-F13F6DDD239B}" destId="{51007A99-5511-614C-9245-8F1B7B3BD2A6}" srcOrd="1" destOrd="0" presId="urn:microsoft.com/office/officeart/2009/3/layout/HorizontalOrganizationChart"/>
    <dgm:cxn modelId="{12243938-4FB1-D54E-8BCB-23D2458D075D}" type="presParOf" srcId="{EAC756C4-93E5-824C-BF76-AF9A5B97085A}" destId="{204EC128-4D43-924B-97CC-28B7E7A05DB8}" srcOrd="1" destOrd="0" presId="urn:microsoft.com/office/officeart/2009/3/layout/HorizontalOrganizationChart"/>
    <dgm:cxn modelId="{BF5BE856-CA81-1446-8ABB-28EAAA12167C}" type="presParOf" srcId="{EAC756C4-93E5-824C-BF76-AF9A5B97085A}" destId="{DFD0E027-9E48-5148-8E44-B557192AE71C}" srcOrd="2" destOrd="0" presId="urn:microsoft.com/office/officeart/2009/3/layout/HorizontalOrganizationChart"/>
    <dgm:cxn modelId="{5BF52730-0770-7146-8BA8-DB39B8BBABB0}" type="presParOf" srcId="{236575FE-1EFA-7C43-8B6F-82A3B0864E4A}" destId="{89ADA81A-C263-1745-95A0-CEF5E4B5953F}" srcOrd="4" destOrd="0" presId="urn:microsoft.com/office/officeart/2009/3/layout/HorizontalOrganizationChart"/>
    <dgm:cxn modelId="{B4470925-F78E-5D4E-AD7A-F5DF038872DF}" type="presParOf" srcId="{236575FE-1EFA-7C43-8B6F-82A3B0864E4A}" destId="{1C5FAEAA-9294-9D45-836C-0A9E3E649A8C}" srcOrd="5" destOrd="0" presId="urn:microsoft.com/office/officeart/2009/3/layout/HorizontalOrganizationChart"/>
    <dgm:cxn modelId="{3A35B4D7-2140-3145-8B21-D5DAB9A3D92C}" type="presParOf" srcId="{1C5FAEAA-9294-9D45-836C-0A9E3E649A8C}" destId="{04F472B0-F3B5-604A-B3C7-EB802D924CEF}" srcOrd="0" destOrd="0" presId="urn:microsoft.com/office/officeart/2009/3/layout/HorizontalOrganizationChart"/>
    <dgm:cxn modelId="{F9D6BD9D-1F7C-5447-8AC3-37BFFED2E1FA}" type="presParOf" srcId="{04F472B0-F3B5-604A-B3C7-EB802D924CEF}" destId="{445B449F-A0E0-8842-B466-F79B5E7ADD84}" srcOrd="0" destOrd="0" presId="urn:microsoft.com/office/officeart/2009/3/layout/HorizontalOrganizationChart"/>
    <dgm:cxn modelId="{A6D07759-4669-7748-965F-C53F23929055}" type="presParOf" srcId="{04F472B0-F3B5-604A-B3C7-EB802D924CEF}" destId="{4F5672E9-61E8-7D43-84D9-B854E9BAA849}" srcOrd="1" destOrd="0" presId="urn:microsoft.com/office/officeart/2009/3/layout/HorizontalOrganizationChart"/>
    <dgm:cxn modelId="{1C004C10-C4CE-B246-B5CC-881DA374E53B}" type="presParOf" srcId="{1C5FAEAA-9294-9D45-836C-0A9E3E649A8C}" destId="{770494B7-1DDA-2844-A9E2-B5399480443A}" srcOrd="1" destOrd="0" presId="urn:microsoft.com/office/officeart/2009/3/layout/HorizontalOrganizationChart"/>
    <dgm:cxn modelId="{405867F3-9B29-6346-959E-731BD2051448}" type="presParOf" srcId="{1C5FAEAA-9294-9D45-836C-0A9E3E649A8C}" destId="{706046F8-B30A-0443-BBC0-48BE44FE120C}" srcOrd="2" destOrd="0" presId="urn:microsoft.com/office/officeart/2009/3/layout/HorizontalOrganizationChart"/>
    <dgm:cxn modelId="{510363A2-71C9-7E47-8E02-0B7399FC6AF7}" type="presParOf" srcId="{3BF6B933-F2B2-834B-8C18-55EF04879BE9}" destId="{AFA24904-EDBD-2848-B68D-E1B3B8797BC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rgbClr val="000F46"/>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rgbClr val="000F46"/>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rgbClr val="000F46"/>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0A2412-B960-3A4F-85D4-E8D0B658B9A3}" type="doc">
      <dgm:prSet loTypeId="urn:microsoft.com/office/officeart/2005/8/layout/funnel1" loCatId="" qsTypeId="urn:microsoft.com/office/officeart/2005/8/quickstyle/simple2" qsCatId="simple" csTypeId="urn:microsoft.com/office/officeart/2005/8/colors/colorful2" csCatId="colorful" phldr="1"/>
      <dgm:spPr/>
      <dgm:t>
        <a:bodyPr/>
        <a:lstStyle/>
        <a:p>
          <a:endParaRPr lang="en-GB"/>
        </a:p>
      </dgm:t>
    </dgm:pt>
    <dgm:pt modelId="{2DEAAB4F-0FD8-3E4B-97B6-9957576607C5}">
      <dgm:prSet phldrT="[Text]"/>
      <dgm:spPr/>
      <dgm:t>
        <a:bodyPr/>
        <a:lstStyle/>
        <a:p>
          <a:r>
            <a:rPr lang="en-GB" dirty="0"/>
            <a:t>Medical ignorance</a:t>
          </a:r>
        </a:p>
      </dgm:t>
    </dgm:pt>
    <dgm:pt modelId="{A25347F7-C22C-6C43-BF8C-7053163FBFF6}" type="parTrans" cxnId="{8AF697AA-1DDD-6F4A-A7F2-CF9B8439C6E0}">
      <dgm:prSet/>
      <dgm:spPr/>
      <dgm:t>
        <a:bodyPr/>
        <a:lstStyle/>
        <a:p>
          <a:endParaRPr lang="en-GB"/>
        </a:p>
      </dgm:t>
    </dgm:pt>
    <dgm:pt modelId="{FBA71422-832E-314D-A080-7563DD6F903A}" type="sibTrans" cxnId="{8AF697AA-1DDD-6F4A-A7F2-CF9B8439C6E0}">
      <dgm:prSet/>
      <dgm:spPr/>
      <dgm:t>
        <a:bodyPr/>
        <a:lstStyle/>
        <a:p>
          <a:endParaRPr lang="en-GB"/>
        </a:p>
      </dgm:t>
    </dgm:pt>
    <dgm:pt modelId="{DC984918-2748-8648-852C-850D44E5AEBF}">
      <dgm:prSet phldrT="[Text]"/>
      <dgm:spPr/>
      <dgm:t>
        <a:bodyPr/>
        <a:lstStyle/>
        <a:p>
          <a:r>
            <a:rPr lang="en-GB" dirty="0"/>
            <a:t>Selfish motive</a:t>
          </a:r>
        </a:p>
      </dgm:t>
    </dgm:pt>
    <dgm:pt modelId="{B616E395-FDF5-F64C-AB2E-4FC585C47394}" type="parTrans" cxnId="{279C36F8-580A-7643-B4EC-C4A55F935EF9}">
      <dgm:prSet/>
      <dgm:spPr/>
      <dgm:t>
        <a:bodyPr/>
        <a:lstStyle/>
        <a:p>
          <a:endParaRPr lang="en-GB"/>
        </a:p>
      </dgm:t>
    </dgm:pt>
    <dgm:pt modelId="{153FDBDE-1020-FC4F-BB1A-0D86272FA47C}" type="sibTrans" cxnId="{279C36F8-580A-7643-B4EC-C4A55F935EF9}">
      <dgm:prSet/>
      <dgm:spPr/>
      <dgm:t>
        <a:bodyPr/>
        <a:lstStyle/>
        <a:p>
          <a:endParaRPr lang="en-GB"/>
        </a:p>
      </dgm:t>
    </dgm:pt>
    <dgm:pt modelId="{39B9DA9C-CC05-504A-8D3C-9A6E018E7E77}">
      <dgm:prSet phldrT="[Text]"/>
      <dgm:spPr/>
      <dgm:t>
        <a:bodyPr/>
        <a:lstStyle/>
        <a:p>
          <a:r>
            <a:rPr lang="en-GB" dirty="0"/>
            <a:t>Intrinsic limits</a:t>
          </a:r>
        </a:p>
      </dgm:t>
    </dgm:pt>
    <dgm:pt modelId="{EEDEA404-62F6-2C46-B3F0-54A9AEBBD54F}" type="parTrans" cxnId="{295ECD4B-E550-1642-AFA7-04814290F546}">
      <dgm:prSet/>
      <dgm:spPr/>
      <dgm:t>
        <a:bodyPr/>
        <a:lstStyle/>
        <a:p>
          <a:endParaRPr lang="en-GB"/>
        </a:p>
      </dgm:t>
    </dgm:pt>
    <dgm:pt modelId="{66CE8BEF-A6DB-3C4E-9E0E-B43256308B9E}" type="sibTrans" cxnId="{295ECD4B-E550-1642-AFA7-04814290F546}">
      <dgm:prSet/>
      <dgm:spPr/>
      <dgm:t>
        <a:bodyPr/>
        <a:lstStyle/>
        <a:p>
          <a:endParaRPr lang="en-GB"/>
        </a:p>
      </dgm:t>
    </dgm:pt>
    <dgm:pt modelId="{2EEC51B9-FC18-4540-A1DC-14F76640AADD}">
      <dgm:prSet phldrT="[Text]"/>
      <dgm:spPr/>
      <dgm:t>
        <a:bodyPr/>
        <a:lstStyle/>
        <a:p>
          <a:r>
            <a:rPr lang="en-GB" dirty="0"/>
            <a:t>Clinical Error</a:t>
          </a:r>
        </a:p>
      </dgm:t>
    </dgm:pt>
    <dgm:pt modelId="{6567D5FA-D5F7-494F-ABC4-EFAF7A2FBFC2}" type="parTrans" cxnId="{37038599-FDD5-5847-87D8-35905ECF756B}">
      <dgm:prSet/>
      <dgm:spPr/>
      <dgm:t>
        <a:bodyPr/>
        <a:lstStyle/>
        <a:p>
          <a:endParaRPr lang="en-GB"/>
        </a:p>
      </dgm:t>
    </dgm:pt>
    <dgm:pt modelId="{05EC5E7B-526E-DE43-BDC0-127E2F8BCBCF}" type="sibTrans" cxnId="{37038599-FDD5-5847-87D8-35905ECF756B}">
      <dgm:prSet/>
      <dgm:spPr/>
      <dgm:t>
        <a:bodyPr/>
        <a:lstStyle/>
        <a:p>
          <a:endParaRPr lang="en-GB"/>
        </a:p>
      </dgm:t>
    </dgm:pt>
    <dgm:pt modelId="{DA673D93-4389-7240-9810-9261687283FF}" type="pres">
      <dgm:prSet presAssocID="{020A2412-B960-3A4F-85D4-E8D0B658B9A3}" presName="Name0" presStyleCnt="0">
        <dgm:presLayoutVars>
          <dgm:chMax val="4"/>
          <dgm:resizeHandles val="exact"/>
        </dgm:presLayoutVars>
      </dgm:prSet>
      <dgm:spPr/>
    </dgm:pt>
    <dgm:pt modelId="{439671A8-18A3-6844-9FD5-26DF988D1885}" type="pres">
      <dgm:prSet presAssocID="{020A2412-B960-3A4F-85D4-E8D0B658B9A3}" presName="ellipse" presStyleLbl="trBgShp" presStyleIdx="0" presStyleCnt="1"/>
      <dgm:spPr/>
    </dgm:pt>
    <dgm:pt modelId="{87EFBE05-D271-214D-BCAD-0BFE411133C6}" type="pres">
      <dgm:prSet presAssocID="{020A2412-B960-3A4F-85D4-E8D0B658B9A3}" presName="arrow1" presStyleLbl="fgShp" presStyleIdx="0" presStyleCnt="1"/>
      <dgm:spPr/>
    </dgm:pt>
    <dgm:pt modelId="{1D1AAD71-30A1-0149-AFE7-8CD40D9A1104}" type="pres">
      <dgm:prSet presAssocID="{020A2412-B960-3A4F-85D4-E8D0B658B9A3}" presName="rectangle" presStyleLbl="revTx" presStyleIdx="0" presStyleCnt="1">
        <dgm:presLayoutVars>
          <dgm:bulletEnabled val="1"/>
        </dgm:presLayoutVars>
      </dgm:prSet>
      <dgm:spPr/>
    </dgm:pt>
    <dgm:pt modelId="{A5DBEC7C-DE3F-2549-B94C-F85980DD407A}" type="pres">
      <dgm:prSet presAssocID="{DC984918-2748-8648-852C-850D44E5AEBF}" presName="item1" presStyleLbl="node1" presStyleIdx="0" presStyleCnt="3">
        <dgm:presLayoutVars>
          <dgm:bulletEnabled val="1"/>
        </dgm:presLayoutVars>
      </dgm:prSet>
      <dgm:spPr/>
    </dgm:pt>
    <dgm:pt modelId="{1FB8D842-FB98-4941-8019-61679FD01C10}" type="pres">
      <dgm:prSet presAssocID="{39B9DA9C-CC05-504A-8D3C-9A6E018E7E77}" presName="item2" presStyleLbl="node1" presStyleIdx="1" presStyleCnt="3">
        <dgm:presLayoutVars>
          <dgm:bulletEnabled val="1"/>
        </dgm:presLayoutVars>
      </dgm:prSet>
      <dgm:spPr/>
    </dgm:pt>
    <dgm:pt modelId="{679043CB-8021-9442-9C1F-77F87948436A}" type="pres">
      <dgm:prSet presAssocID="{2EEC51B9-FC18-4540-A1DC-14F76640AADD}" presName="item3" presStyleLbl="node1" presStyleIdx="2" presStyleCnt="3">
        <dgm:presLayoutVars>
          <dgm:bulletEnabled val="1"/>
        </dgm:presLayoutVars>
      </dgm:prSet>
      <dgm:spPr/>
    </dgm:pt>
    <dgm:pt modelId="{B26593E5-DD33-C247-A3FC-B0F78B799F66}" type="pres">
      <dgm:prSet presAssocID="{020A2412-B960-3A4F-85D4-E8D0B658B9A3}" presName="funnel" presStyleLbl="trAlignAcc1" presStyleIdx="0" presStyleCnt="1"/>
      <dgm:spPr/>
    </dgm:pt>
  </dgm:ptLst>
  <dgm:cxnLst>
    <dgm:cxn modelId="{295ECD4B-E550-1642-AFA7-04814290F546}" srcId="{020A2412-B960-3A4F-85D4-E8D0B658B9A3}" destId="{39B9DA9C-CC05-504A-8D3C-9A6E018E7E77}" srcOrd="2" destOrd="0" parTransId="{EEDEA404-62F6-2C46-B3F0-54A9AEBBD54F}" sibTransId="{66CE8BEF-A6DB-3C4E-9E0E-B43256308B9E}"/>
    <dgm:cxn modelId="{027FA159-E89E-AF45-9A85-2DDDF722224F}" type="presOf" srcId="{39B9DA9C-CC05-504A-8D3C-9A6E018E7E77}" destId="{A5DBEC7C-DE3F-2549-B94C-F85980DD407A}" srcOrd="0" destOrd="0" presId="urn:microsoft.com/office/officeart/2005/8/layout/funnel1"/>
    <dgm:cxn modelId="{0C96F579-1B1B-4344-B858-6B1D34CA8827}" type="presOf" srcId="{2EEC51B9-FC18-4540-A1DC-14F76640AADD}" destId="{1D1AAD71-30A1-0149-AFE7-8CD40D9A1104}" srcOrd="0" destOrd="0" presId="urn:microsoft.com/office/officeart/2005/8/layout/funnel1"/>
    <dgm:cxn modelId="{37038599-FDD5-5847-87D8-35905ECF756B}" srcId="{020A2412-B960-3A4F-85D4-E8D0B658B9A3}" destId="{2EEC51B9-FC18-4540-A1DC-14F76640AADD}" srcOrd="3" destOrd="0" parTransId="{6567D5FA-D5F7-494F-ABC4-EFAF7A2FBFC2}" sibTransId="{05EC5E7B-526E-DE43-BDC0-127E2F8BCBCF}"/>
    <dgm:cxn modelId="{8AF697AA-1DDD-6F4A-A7F2-CF9B8439C6E0}" srcId="{020A2412-B960-3A4F-85D4-E8D0B658B9A3}" destId="{2DEAAB4F-0FD8-3E4B-97B6-9957576607C5}" srcOrd="0" destOrd="0" parTransId="{A25347F7-C22C-6C43-BF8C-7053163FBFF6}" sibTransId="{FBA71422-832E-314D-A080-7563DD6F903A}"/>
    <dgm:cxn modelId="{8A634AB8-F947-364D-823C-501218A7D17E}" type="presOf" srcId="{DC984918-2748-8648-852C-850D44E5AEBF}" destId="{1FB8D842-FB98-4941-8019-61679FD01C10}" srcOrd="0" destOrd="0" presId="urn:microsoft.com/office/officeart/2005/8/layout/funnel1"/>
    <dgm:cxn modelId="{53659FBD-1DCD-784F-AA88-FEA5EA5E19F4}" type="presOf" srcId="{020A2412-B960-3A4F-85D4-E8D0B658B9A3}" destId="{DA673D93-4389-7240-9810-9261687283FF}" srcOrd="0" destOrd="0" presId="urn:microsoft.com/office/officeart/2005/8/layout/funnel1"/>
    <dgm:cxn modelId="{0EF3E9C9-801E-D541-8539-C5105DAEE679}" type="presOf" srcId="{2DEAAB4F-0FD8-3E4B-97B6-9957576607C5}" destId="{679043CB-8021-9442-9C1F-77F87948436A}" srcOrd="0" destOrd="0" presId="urn:microsoft.com/office/officeart/2005/8/layout/funnel1"/>
    <dgm:cxn modelId="{279C36F8-580A-7643-B4EC-C4A55F935EF9}" srcId="{020A2412-B960-3A4F-85D4-E8D0B658B9A3}" destId="{DC984918-2748-8648-852C-850D44E5AEBF}" srcOrd="1" destOrd="0" parTransId="{B616E395-FDF5-F64C-AB2E-4FC585C47394}" sibTransId="{153FDBDE-1020-FC4F-BB1A-0D86272FA47C}"/>
    <dgm:cxn modelId="{8DFA401A-9FBC-B24F-AF22-1DCB9734FCA1}" type="presParOf" srcId="{DA673D93-4389-7240-9810-9261687283FF}" destId="{439671A8-18A3-6844-9FD5-26DF988D1885}" srcOrd="0" destOrd="0" presId="urn:microsoft.com/office/officeart/2005/8/layout/funnel1"/>
    <dgm:cxn modelId="{EE1A6F9B-52B6-E64A-B369-5CD5C3BE5902}" type="presParOf" srcId="{DA673D93-4389-7240-9810-9261687283FF}" destId="{87EFBE05-D271-214D-BCAD-0BFE411133C6}" srcOrd="1" destOrd="0" presId="urn:microsoft.com/office/officeart/2005/8/layout/funnel1"/>
    <dgm:cxn modelId="{DC453A94-C5FF-FC49-B066-42907508EACF}" type="presParOf" srcId="{DA673D93-4389-7240-9810-9261687283FF}" destId="{1D1AAD71-30A1-0149-AFE7-8CD40D9A1104}" srcOrd="2" destOrd="0" presId="urn:microsoft.com/office/officeart/2005/8/layout/funnel1"/>
    <dgm:cxn modelId="{623DF36C-54C3-3F49-AA80-BD84D5435B41}" type="presParOf" srcId="{DA673D93-4389-7240-9810-9261687283FF}" destId="{A5DBEC7C-DE3F-2549-B94C-F85980DD407A}" srcOrd="3" destOrd="0" presId="urn:microsoft.com/office/officeart/2005/8/layout/funnel1"/>
    <dgm:cxn modelId="{F5118489-6070-5248-A6EB-FC33F1A5ACBC}" type="presParOf" srcId="{DA673D93-4389-7240-9810-9261687283FF}" destId="{1FB8D842-FB98-4941-8019-61679FD01C10}" srcOrd="4" destOrd="0" presId="urn:microsoft.com/office/officeart/2005/8/layout/funnel1"/>
    <dgm:cxn modelId="{BF41739B-4518-5444-B48C-EDB78D593552}" type="presParOf" srcId="{DA673D93-4389-7240-9810-9261687283FF}" destId="{679043CB-8021-9442-9C1F-77F87948436A}" srcOrd="5" destOrd="0" presId="urn:microsoft.com/office/officeart/2005/8/layout/funnel1"/>
    <dgm:cxn modelId="{777CEA67-43DE-2540-8AB9-3180B6B80027}" type="presParOf" srcId="{DA673D93-4389-7240-9810-9261687283FF}" destId="{B26593E5-DD33-C247-A3FC-B0F78B799F6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rgbClr val="000F46"/>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rgbClr val="000F46"/>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A2412-B960-3A4F-85D4-E8D0B658B9A3}" type="doc">
      <dgm:prSet loTypeId="urn:microsoft.com/office/officeart/2005/8/layout/funnel1" loCatId="" qsTypeId="urn:microsoft.com/office/officeart/2005/8/quickstyle/simple2" qsCatId="simple" csTypeId="urn:microsoft.com/office/officeart/2005/8/colors/colorful2" csCatId="colorful" phldr="1"/>
      <dgm:spPr/>
      <dgm:t>
        <a:bodyPr/>
        <a:lstStyle/>
        <a:p>
          <a:endParaRPr lang="en-GB"/>
        </a:p>
      </dgm:t>
    </dgm:pt>
    <dgm:pt modelId="{2DEAAB4F-0FD8-3E4B-97B6-9957576607C5}">
      <dgm:prSet phldrT="[Text]"/>
      <dgm:spPr/>
      <dgm:t>
        <a:bodyPr/>
        <a:lstStyle/>
        <a:p>
          <a:r>
            <a:rPr lang="en-GB" dirty="0"/>
            <a:t>Medical ignorance</a:t>
          </a:r>
        </a:p>
      </dgm:t>
    </dgm:pt>
    <dgm:pt modelId="{A25347F7-C22C-6C43-BF8C-7053163FBFF6}" type="parTrans" cxnId="{8AF697AA-1DDD-6F4A-A7F2-CF9B8439C6E0}">
      <dgm:prSet/>
      <dgm:spPr/>
      <dgm:t>
        <a:bodyPr/>
        <a:lstStyle/>
        <a:p>
          <a:endParaRPr lang="en-GB"/>
        </a:p>
      </dgm:t>
    </dgm:pt>
    <dgm:pt modelId="{FBA71422-832E-314D-A080-7563DD6F903A}" type="sibTrans" cxnId="{8AF697AA-1DDD-6F4A-A7F2-CF9B8439C6E0}">
      <dgm:prSet/>
      <dgm:spPr/>
      <dgm:t>
        <a:bodyPr/>
        <a:lstStyle/>
        <a:p>
          <a:endParaRPr lang="en-GB"/>
        </a:p>
      </dgm:t>
    </dgm:pt>
    <dgm:pt modelId="{DC984918-2748-8648-852C-850D44E5AEBF}">
      <dgm:prSet phldrT="[Text]"/>
      <dgm:spPr/>
      <dgm:t>
        <a:bodyPr/>
        <a:lstStyle/>
        <a:p>
          <a:r>
            <a:rPr lang="en-GB" dirty="0"/>
            <a:t>…?</a:t>
          </a:r>
        </a:p>
      </dgm:t>
    </dgm:pt>
    <dgm:pt modelId="{B616E395-FDF5-F64C-AB2E-4FC585C47394}" type="parTrans" cxnId="{279C36F8-580A-7643-B4EC-C4A55F935EF9}">
      <dgm:prSet/>
      <dgm:spPr/>
      <dgm:t>
        <a:bodyPr/>
        <a:lstStyle/>
        <a:p>
          <a:endParaRPr lang="en-GB"/>
        </a:p>
      </dgm:t>
    </dgm:pt>
    <dgm:pt modelId="{153FDBDE-1020-FC4F-BB1A-0D86272FA47C}" type="sibTrans" cxnId="{279C36F8-580A-7643-B4EC-C4A55F935EF9}">
      <dgm:prSet/>
      <dgm:spPr/>
      <dgm:t>
        <a:bodyPr/>
        <a:lstStyle/>
        <a:p>
          <a:endParaRPr lang="en-GB"/>
        </a:p>
      </dgm:t>
    </dgm:pt>
    <dgm:pt modelId="{39B9DA9C-CC05-504A-8D3C-9A6E018E7E77}">
      <dgm:prSet phldrT="[Text]"/>
      <dgm:spPr/>
      <dgm:t>
        <a:bodyPr/>
        <a:lstStyle/>
        <a:p>
          <a:r>
            <a:rPr lang="en-GB" dirty="0"/>
            <a:t>Intrinsic limits</a:t>
          </a:r>
        </a:p>
      </dgm:t>
    </dgm:pt>
    <dgm:pt modelId="{EEDEA404-62F6-2C46-B3F0-54A9AEBBD54F}" type="parTrans" cxnId="{295ECD4B-E550-1642-AFA7-04814290F546}">
      <dgm:prSet/>
      <dgm:spPr/>
      <dgm:t>
        <a:bodyPr/>
        <a:lstStyle/>
        <a:p>
          <a:endParaRPr lang="en-GB"/>
        </a:p>
      </dgm:t>
    </dgm:pt>
    <dgm:pt modelId="{66CE8BEF-A6DB-3C4E-9E0E-B43256308B9E}" type="sibTrans" cxnId="{295ECD4B-E550-1642-AFA7-04814290F546}">
      <dgm:prSet/>
      <dgm:spPr/>
      <dgm:t>
        <a:bodyPr/>
        <a:lstStyle/>
        <a:p>
          <a:endParaRPr lang="en-GB"/>
        </a:p>
      </dgm:t>
    </dgm:pt>
    <dgm:pt modelId="{2EEC51B9-FC18-4540-A1DC-14F76640AADD}">
      <dgm:prSet phldrT="[Text]"/>
      <dgm:spPr/>
      <dgm:t>
        <a:bodyPr/>
        <a:lstStyle/>
        <a:p>
          <a:r>
            <a:rPr lang="en-GB" dirty="0"/>
            <a:t>Medical Error</a:t>
          </a:r>
        </a:p>
      </dgm:t>
    </dgm:pt>
    <dgm:pt modelId="{6567D5FA-D5F7-494F-ABC4-EFAF7A2FBFC2}" type="parTrans" cxnId="{37038599-FDD5-5847-87D8-35905ECF756B}">
      <dgm:prSet/>
      <dgm:spPr/>
      <dgm:t>
        <a:bodyPr/>
        <a:lstStyle/>
        <a:p>
          <a:endParaRPr lang="en-GB"/>
        </a:p>
      </dgm:t>
    </dgm:pt>
    <dgm:pt modelId="{05EC5E7B-526E-DE43-BDC0-127E2F8BCBCF}" type="sibTrans" cxnId="{37038599-FDD5-5847-87D8-35905ECF756B}">
      <dgm:prSet/>
      <dgm:spPr/>
      <dgm:t>
        <a:bodyPr/>
        <a:lstStyle/>
        <a:p>
          <a:endParaRPr lang="en-GB"/>
        </a:p>
      </dgm:t>
    </dgm:pt>
    <dgm:pt modelId="{DA673D93-4389-7240-9810-9261687283FF}" type="pres">
      <dgm:prSet presAssocID="{020A2412-B960-3A4F-85D4-E8D0B658B9A3}" presName="Name0" presStyleCnt="0">
        <dgm:presLayoutVars>
          <dgm:chMax val="4"/>
          <dgm:resizeHandles val="exact"/>
        </dgm:presLayoutVars>
      </dgm:prSet>
      <dgm:spPr/>
    </dgm:pt>
    <dgm:pt modelId="{439671A8-18A3-6844-9FD5-26DF988D1885}" type="pres">
      <dgm:prSet presAssocID="{020A2412-B960-3A4F-85D4-E8D0B658B9A3}" presName="ellipse" presStyleLbl="trBgShp" presStyleIdx="0" presStyleCnt="1"/>
      <dgm:spPr/>
    </dgm:pt>
    <dgm:pt modelId="{87EFBE05-D271-214D-BCAD-0BFE411133C6}" type="pres">
      <dgm:prSet presAssocID="{020A2412-B960-3A4F-85D4-E8D0B658B9A3}" presName="arrow1" presStyleLbl="fgShp" presStyleIdx="0" presStyleCnt="1"/>
      <dgm:spPr/>
    </dgm:pt>
    <dgm:pt modelId="{1D1AAD71-30A1-0149-AFE7-8CD40D9A1104}" type="pres">
      <dgm:prSet presAssocID="{020A2412-B960-3A4F-85D4-E8D0B658B9A3}" presName="rectangle" presStyleLbl="revTx" presStyleIdx="0" presStyleCnt="1">
        <dgm:presLayoutVars>
          <dgm:bulletEnabled val="1"/>
        </dgm:presLayoutVars>
      </dgm:prSet>
      <dgm:spPr/>
    </dgm:pt>
    <dgm:pt modelId="{A5DBEC7C-DE3F-2549-B94C-F85980DD407A}" type="pres">
      <dgm:prSet presAssocID="{DC984918-2748-8648-852C-850D44E5AEBF}" presName="item1" presStyleLbl="node1" presStyleIdx="0" presStyleCnt="3">
        <dgm:presLayoutVars>
          <dgm:bulletEnabled val="1"/>
        </dgm:presLayoutVars>
      </dgm:prSet>
      <dgm:spPr/>
    </dgm:pt>
    <dgm:pt modelId="{1FB8D842-FB98-4941-8019-61679FD01C10}" type="pres">
      <dgm:prSet presAssocID="{39B9DA9C-CC05-504A-8D3C-9A6E018E7E77}" presName="item2" presStyleLbl="node1" presStyleIdx="1" presStyleCnt="3">
        <dgm:presLayoutVars>
          <dgm:bulletEnabled val="1"/>
        </dgm:presLayoutVars>
      </dgm:prSet>
      <dgm:spPr/>
    </dgm:pt>
    <dgm:pt modelId="{679043CB-8021-9442-9C1F-77F87948436A}" type="pres">
      <dgm:prSet presAssocID="{2EEC51B9-FC18-4540-A1DC-14F76640AADD}" presName="item3" presStyleLbl="node1" presStyleIdx="2" presStyleCnt="3">
        <dgm:presLayoutVars>
          <dgm:bulletEnabled val="1"/>
        </dgm:presLayoutVars>
      </dgm:prSet>
      <dgm:spPr/>
    </dgm:pt>
    <dgm:pt modelId="{B26593E5-DD33-C247-A3FC-B0F78B799F66}" type="pres">
      <dgm:prSet presAssocID="{020A2412-B960-3A4F-85D4-E8D0B658B9A3}" presName="funnel" presStyleLbl="trAlignAcc1" presStyleIdx="0" presStyleCnt="1"/>
      <dgm:spPr/>
    </dgm:pt>
  </dgm:ptLst>
  <dgm:cxnLst>
    <dgm:cxn modelId="{295ECD4B-E550-1642-AFA7-04814290F546}" srcId="{020A2412-B960-3A4F-85D4-E8D0B658B9A3}" destId="{39B9DA9C-CC05-504A-8D3C-9A6E018E7E77}" srcOrd="2" destOrd="0" parTransId="{EEDEA404-62F6-2C46-B3F0-54A9AEBBD54F}" sibTransId="{66CE8BEF-A6DB-3C4E-9E0E-B43256308B9E}"/>
    <dgm:cxn modelId="{027FA159-E89E-AF45-9A85-2DDDF722224F}" type="presOf" srcId="{39B9DA9C-CC05-504A-8D3C-9A6E018E7E77}" destId="{A5DBEC7C-DE3F-2549-B94C-F85980DD407A}" srcOrd="0" destOrd="0" presId="urn:microsoft.com/office/officeart/2005/8/layout/funnel1"/>
    <dgm:cxn modelId="{0C96F579-1B1B-4344-B858-6B1D34CA8827}" type="presOf" srcId="{2EEC51B9-FC18-4540-A1DC-14F76640AADD}" destId="{1D1AAD71-30A1-0149-AFE7-8CD40D9A1104}" srcOrd="0" destOrd="0" presId="urn:microsoft.com/office/officeart/2005/8/layout/funnel1"/>
    <dgm:cxn modelId="{37038599-FDD5-5847-87D8-35905ECF756B}" srcId="{020A2412-B960-3A4F-85D4-E8D0B658B9A3}" destId="{2EEC51B9-FC18-4540-A1DC-14F76640AADD}" srcOrd="3" destOrd="0" parTransId="{6567D5FA-D5F7-494F-ABC4-EFAF7A2FBFC2}" sibTransId="{05EC5E7B-526E-DE43-BDC0-127E2F8BCBCF}"/>
    <dgm:cxn modelId="{8AF697AA-1DDD-6F4A-A7F2-CF9B8439C6E0}" srcId="{020A2412-B960-3A4F-85D4-E8D0B658B9A3}" destId="{2DEAAB4F-0FD8-3E4B-97B6-9957576607C5}" srcOrd="0" destOrd="0" parTransId="{A25347F7-C22C-6C43-BF8C-7053163FBFF6}" sibTransId="{FBA71422-832E-314D-A080-7563DD6F903A}"/>
    <dgm:cxn modelId="{8A634AB8-F947-364D-823C-501218A7D17E}" type="presOf" srcId="{DC984918-2748-8648-852C-850D44E5AEBF}" destId="{1FB8D842-FB98-4941-8019-61679FD01C10}" srcOrd="0" destOrd="0" presId="urn:microsoft.com/office/officeart/2005/8/layout/funnel1"/>
    <dgm:cxn modelId="{53659FBD-1DCD-784F-AA88-FEA5EA5E19F4}" type="presOf" srcId="{020A2412-B960-3A4F-85D4-E8D0B658B9A3}" destId="{DA673D93-4389-7240-9810-9261687283FF}" srcOrd="0" destOrd="0" presId="urn:microsoft.com/office/officeart/2005/8/layout/funnel1"/>
    <dgm:cxn modelId="{0EF3E9C9-801E-D541-8539-C5105DAEE679}" type="presOf" srcId="{2DEAAB4F-0FD8-3E4B-97B6-9957576607C5}" destId="{679043CB-8021-9442-9C1F-77F87948436A}" srcOrd="0" destOrd="0" presId="urn:microsoft.com/office/officeart/2005/8/layout/funnel1"/>
    <dgm:cxn modelId="{279C36F8-580A-7643-B4EC-C4A55F935EF9}" srcId="{020A2412-B960-3A4F-85D4-E8D0B658B9A3}" destId="{DC984918-2748-8648-852C-850D44E5AEBF}" srcOrd="1" destOrd="0" parTransId="{B616E395-FDF5-F64C-AB2E-4FC585C47394}" sibTransId="{153FDBDE-1020-FC4F-BB1A-0D86272FA47C}"/>
    <dgm:cxn modelId="{8DFA401A-9FBC-B24F-AF22-1DCB9734FCA1}" type="presParOf" srcId="{DA673D93-4389-7240-9810-9261687283FF}" destId="{439671A8-18A3-6844-9FD5-26DF988D1885}" srcOrd="0" destOrd="0" presId="urn:microsoft.com/office/officeart/2005/8/layout/funnel1"/>
    <dgm:cxn modelId="{EE1A6F9B-52B6-E64A-B369-5CD5C3BE5902}" type="presParOf" srcId="{DA673D93-4389-7240-9810-9261687283FF}" destId="{87EFBE05-D271-214D-BCAD-0BFE411133C6}" srcOrd="1" destOrd="0" presId="urn:microsoft.com/office/officeart/2005/8/layout/funnel1"/>
    <dgm:cxn modelId="{DC453A94-C5FF-FC49-B066-42907508EACF}" type="presParOf" srcId="{DA673D93-4389-7240-9810-9261687283FF}" destId="{1D1AAD71-30A1-0149-AFE7-8CD40D9A1104}" srcOrd="2" destOrd="0" presId="urn:microsoft.com/office/officeart/2005/8/layout/funnel1"/>
    <dgm:cxn modelId="{623DF36C-54C3-3F49-AA80-BD84D5435B41}" type="presParOf" srcId="{DA673D93-4389-7240-9810-9261687283FF}" destId="{A5DBEC7C-DE3F-2549-B94C-F85980DD407A}" srcOrd="3" destOrd="0" presId="urn:microsoft.com/office/officeart/2005/8/layout/funnel1"/>
    <dgm:cxn modelId="{F5118489-6070-5248-A6EB-FC33F1A5ACBC}" type="presParOf" srcId="{DA673D93-4389-7240-9810-9261687283FF}" destId="{1FB8D842-FB98-4941-8019-61679FD01C10}" srcOrd="4" destOrd="0" presId="urn:microsoft.com/office/officeart/2005/8/layout/funnel1"/>
    <dgm:cxn modelId="{BF41739B-4518-5444-B48C-EDB78D593552}" type="presParOf" srcId="{DA673D93-4389-7240-9810-9261687283FF}" destId="{679043CB-8021-9442-9C1F-77F87948436A}" srcOrd="5" destOrd="0" presId="urn:microsoft.com/office/officeart/2005/8/layout/funnel1"/>
    <dgm:cxn modelId="{777CEA67-43DE-2540-8AB9-3180B6B80027}" type="presParOf" srcId="{DA673D93-4389-7240-9810-9261687283FF}" destId="{B26593E5-DD33-C247-A3FC-B0F78B799F66}"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rgbClr val="000F46"/>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rgbClr val="000F46"/>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rgbClr val="000F46"/>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rgbClr val="000F46"/>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rgbClr val="000F46"/>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chemeClr val="accent6">
            <a:lumMod val="25000"/>
            <a:lumOff val="75000"/>
          </a:schemeClr>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rgbClr val="000F46"/>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FB0350-430C-B844-8898-6606CF3ECF48}" type="doc">
      <dgm:prSet loTypeId="urn:microsoft.com/office/officeart/2005/8/layout/hChevron3" loCatId="" qsTypeId="urn:microsoft.com/office/officeart/2005/8/quickstyle/simple2" qsCatId="simple" csTypeId="urn:microsoft.com/office/officeart/2005/8/colors/accent1_2" csCatId="accent1" phldr="1"/>
      <dgm:spPr/>
    </dgm:pt>
    <dgm:pt modelId="{3EDE4DE4-423F-5046-87B9-6709C53D9CCE}">
      <dgm:prSet phldrT="[Text]"/>
      <dgm:spPr>
        <a:solidFill>
          <a:schemeClr val="accent6">
            <a:lumMod val="25000"/>
            <a:lumOff val="75000"/>
          </a:schemeClr>
        </a:solidFill>
      </dgm:spPr>
      <dgm:t>
        <a:bodyPr/>
        <a:lstStyle/>
        <a:p>
          <a:pPr algn="just"/>
          <a:r>
            <a:rPr lang="en-GB" dirty="0"/>
            <a:t>         Introduction</a:t>
          </a:r>
        </a:p>
      </dgm:t>
    </dgm:pt>
    <dgm:pt modelId="{6E66113D-F474-AF46-B169-ADC3F22E10F8}" type="parTrans" cxnId="{142BDA6A-5F64-4847-B48E-B91EDBBF61DC}">
      <dgm:prSet/>
      <dgm:spPr/>
      <dgm:t>
        <a:bodyPr/>
        <a:lstStyle/>
        <a:p>
          <a:endParaRPr lang="en-GB"/>
        </a:p>
      </dgm:t>
    </dgm:pt>
    <dgm:pt modelId="{E2F33DBA-E524-F04A-96E1-69472CB8DD36}" type="sibTrans" cxnId="{142BDA6A-5F64-4847-B48E-B91EDBBF61DC}">
      <dgm:prSet/>
      <dgm:spPr/>
      <dgm:t>
        <a:bodyPr/>
        <a:lstStyle/>
        <a:p>
          <a:endParaRPr lang="en-GB"/>
        </a:p>
      </dgm:t>
    </dgm:pt>
    <dgm:pt modelId="{343B0152-B306-1441-9726-0BA8EBB56576}">
      <dgm:prSet phldrT="[Text]"/>
      <dgm:spPr>
        <a:solidFill>
          <a:srgbClr val="000F46"/>
        </a:solidFill>
      </dgm:spPr>
      <dgm:t>
        <a:bodyPr/>
        <a:lstStyle/>
        <a:p>
          <a:pPr algn="l"/>
          <a:r>
            <a:rPr lang="en-GB" dirty="0"/>
            <a:t>           Methods</a:t>
          </a:r>
        </a:p>
      </dgm:t>
    </dgm:pt>
    <dgm:pt modelId="{D3D16CC5-5D9E-2B41-988B-8DA11155A29C}" type="parTrans" cxnId="{F617379F-E81A-5A4F-BD72-3D76DC9EF4C1}">
      <dgm:prSet/>
      <dgm:spPr/>
      <dgm:t>
        <a:bodyPr/>
        <a:lstStyle/>
        <a:p>
          <a:endParaRPr lang="en-GB"/>
        </a:p>
      </dgm:t>
    </dgm:pt>
    <dgm:pt modelId="{82E02437-8072-4149-8C0C-A1358E54277A}" type="sibTrans" cxnId="{F617379F-E81A-5A4F-BD72-3D76DC9EF4C1}">
      <dgm:prSet/>
      <dgm:spPr/>
      <dgm:t>
        <a:bodyPr/>
        <a:lstStyle/>
        <a:p>
          <a:endParaRPr lang="en-GB"/>
        </a:p>
      </dgm:t>
    </dgm:pt>
    <dgm:pt modelId="{B7D8B006-B9BE-4942-8638-E2E42354C162}">
      <dgm:prSet/>
      <dgm:spPr>
        <a:solidFill>
          <a:schemeClr val="accent6">
            <a:lumMod val="25000"/>
            <a:lumOff val="75000"/>
          </a:schemeClr>
        </a:solidFill>
      </dgm:spPr>
      <dgm:t>
        <a:bodyPr/>
        <a:lstStyle/>
        <a:p>
          <a:pPr algn="just"/>
          <a:r>
            <a:rPr lang="en-GB" dirty="0"/>
            <a:t>             Result</a:t>
          </a:r>
        </a:p>
      </dgm:t>
    </dgm:pt>
    <dgm:pt modelId="{FE2D3D6A-2F93-2C40-B22A-C0A4D36D2B11}" type="parTrans" cxnId="{4296C7B0-B914-DE4B-8226-155299FF3EB7}">
      <dgm:prSet/>
      <dgm:spPr/>
      <dgm:t>
        <a:bodyPr/>
        <a:lstStyle/>
        <a:p>
          <a:endParaRPr lang="en-GB"/>
        </a:p>
      </dgm:t>
    </dgm:pt>
    <dgm:pt modelId="{9FDFF0AA-80B7-EE4B-AF48-3EE186B312E8}" type="sibTrans" cxnId="{4296C7B0-B914-DE4B-8226-155299FF3EB7}">
      <dgm:prSet/>
      <dgm:spPr/>
      <dgm:t>
        <a:bodyPr/>
        <a:lstStyle/>
        <a:p>
          <a:endParaRPr lang="en-GB"/>
        </a:p>
      </dgm:t>
    </dgm:pt>
    <dgm:pt modelId="{A7293153-68EC-D540-9E96-0FF4FB5C3AA8}">
      <dgm:prSet/>
      <dgm:spPr>
        <a:solidFill>
          <a:schemeClr val="accent6">
            <a:lumMod val="25000"/>
            <a:lumOff val="75000"/>
          </a:schemeClr>
        </a:solidFill>
      </dgm:spPr>
      <dgm:t>
        <a:bodyPr/>
        <a:lstStyle/>
        <a:p>
          <a:r>
            <a:rPr lang="en-GB" dirty="0"/>
            <a:t>Discussion</a:t>
          </a:r>
        </a:p>
      </dgm:t>
    </dgm:pt>
    <dgm:pt modelId="{52244708-F160-414A-99B6-335563676858}" type="parTrans" cxnId="{4E07C013-6331-EA46-9BF9-56FE3140FE7E}">
      <dgm:prSet/>
      <dgm:spPr/>
      <dgm:t>
        <a:bodyPr/>
        <a:lstStyle/>
        <a:p>
          <a:endParaRPr lang="en-GB"/>
        </a:p>
      </dgm:t>
    </dgm:pt>
    <dgm:pt modelId="{6DDFD1F7-EAD0-3C41-8F0B-7C8FEB1DD722}" type="sibTrans" cxnId="{4E07C013-6331-EA46-9BF9-56FE3140FE7E}">
      <dgm:prSet/>
      <dgm:spPr/>
      <dgm:t>
        <a:bodyPr/>
        <a:lstStyle/>
        <a:p>
          <a:endParaRPr lang="en-GB"/>
        </a:p>
      </dgm:t>
    </dgm:pt>
    <dgm:pt modelId="{E4ADF8A2-E29B-9B49-8AC4-2587145496F6}" type="pres">
      <dgm:prSet presAssocID="{D1FB0350-430C-B844-8898-6606CF3ECF48}" presName="Name0" presStyleCnt="0">
        <dgm:presLayoutVars>
          <dgm:dir/>
          <dgm:resizeHandles val="exact"/>
        </dgm:presLayoutVars>
      </dgm:prSet>
      <dgm:spPr/>
    </dgm:pt>
    <dgm:pt modelId="{1B8C284D-64C7-9F4C-9D65-CADDC5CEC744}" type="pres">
      <dgm:prSet presAssocID="{3EDE4DE4-423F-5046-87B9-6709C53D9CCE}" presName="parTxOnly" presStyleLbl="node1" presStyleIdx="0" presStyleCnt="4" custLinFactNeighborX="-11130">
        <dgm:presLayoutVars>
          <dgm:bulletEnabled val="1"/>
        </dgm:presLayoutVars>
      </dgm:prSet>
      <dgm:spPr/>
    </dgm:pt>
    <dgm:pt modelId="{969CD2CB-5111-754C-B73D-681EB15545E9}" type="pres">
      <dgm:prSet presAssocID="{E2F33DBA-E524-F04A-96E1-69472CB8DD36}" presName="parSpace" presStyleCnt="0"/>
      <dgm:spPr/>
    </dgm:pt>
    <dgm:pt modelId="{FCDD8898-2D34-4F47-B9F7-2008DD38289F}" type="pres">
      <dgm:prSet presAssocID="{343B0152-B306-1441-9726-0BA8EBB56576}" presName="parTxOnly" presStyleLbl="node1" presStyleIdx="1" presStyleCnt="4">
        <dgm:presLayoutVars>
          <dgm:bulletEnabled val="1"/>
        </dgm:presLayoutVars>
      </dgm:prSet>
      <dgm:spPr/>
    </dgm:pt>
    <dgm:pt modelId="{2ACD836A-4840-8747-BE53-F4D0504C3A07}" type="pres">
      <dgm:prSet presAssocID="{82E02437-8072-4149-8C0C-A1358E54277A}" presName="parSpace" presStyleCnt="0"/>
      <dgm:spPr/>
    </dgm:pt>
    <dgm:pt modelId="{80C1D578-0B8F-4944-A065-DD00D715AE0D}" type="pres">
      <dgm:prSet presAssocID="{B7D8B006-B9BE-4942-8638-E2E42354C162}" presName="parTxOnly" presStyleLbl="node1" presStyleIdx="2" presStyleCnt="4">
        <dgm:presLayoutVars>
          <dgm:bulletEnabled val="1"/>
        </dgm:presLayoutVars>
      </dgm:prSet>
      <dgm:spPr/>
    </dgm:pt>
    <dgm:pt modelId="{EAE031C2-7E30-8A4F-8C11-9BD3F6D343BD}" type="pres">
      <dgm:prSet presAssocID="{9FDFF0AA-80B7-EE4B-AF48-3EE186B312E8}" presName="parSpace" presStyleCnt="0"/>
      <dgm:spPr/>
    </dgm:pt>
    <dgm:pt modelId="{BE2234C7-A885-AF4A-95DC-4848E2C4421C}" type="pres">
      <dgm:prSet presAssocID="{A7293153-68EC-D540-9E96-0FF4FB5C3AA8}" presName="parTxOnly" presStyleLbl="node1" presStyleIdx="3" presStyleCnt="4">
        <dgm:presLayoutVars>
          <dgm:bulletEnabled val="1"/>
        </dgm:presLayoutVars>
      </dgm:prSet>
      <dgm:spPr/>
    </dgm:pt>
  </dgm:ptLst>
  <dgm:cxnLst>
    <dgm:cxn modelId="{4E07C013-6331-EA46-9BF9-56FE3140FE7E}" srcId="{D1FB0350-430C-B844-8898-6606CF3ECF48}" destId="{A7293153-68EC-D540-9E96-0FF4FB5C3AA8}" srcOrd="3" destOrd="0" parTransId="{52244708-F160-414A-99B6-335563676858}" sibTransId="{6DDFD1F7-EAD0-3C41-8F0B-7C8FEB1DD722}"/>
    <dgm:cxn modelId="{C154FE50-FBCF-C346-8E71-8A459B3B8BA9}" type="presOf" srcId="{A7293153-68EC-D540-9E96-0FF4FB5C3AA8}" destId="{BE2234C7-A885-AF4A-95DC-4848E2C4421C}" srcOrd="0" destOrd="0" presId="urn:microsoft.com/office/officeart/2005/8/layout/hChevron3"/>
    <dgm:cxn modelId="{142BDA6A-5F64-4847-B48E-B91EDBBF61DC}" srcId="{D1FB0350-430C-B844-8898-6606CF3ECF48}" destId="{3EDE4DE4-423F-5046-87B9-6709C53D9CCE}" srcOrd="0" destOrd="0" parTransId="{6E66113D-F474-AF46-B169-ADC3F22E10F8}" sibTransId="{E2F33DBA-E524-F04A-96E1-69472CB8DD36}"/>
    <dgm:cxn modelId="{F7E73B9A-1DD9-794A-9803-79B5048D6A07}" type="presOf" srcId="{3EDE4DE4-423F-5046-87B9-6709C53D9CCE}" destId="{1B8C284D-64C7-9F4C-9D65-CADDC5CEC744}" srcOrd="0" destOrd="0" presId="urn:microsoft.com/office/officeart/2005/8/layout/hChevron3"/>
    <dgm:cxn modelId="{F617379F-E81A-5A4F-BD72-3D76DC9EF4C1}" srcId="{D1FB0350-430C-B844-8898-6606CF3ECF48}" destId="{343B0152-B306-1441-9726-0BA8EBB56576}" srcOrd="1" destOrd="0" parTransId="{D3D16CC5-5D9E-2B41-988B-8DA11155A29C}" sibTransId="{82E02437-8072-4149-8C0C-A1358E54277A}"/>
    <dgm:cxn modelId="{4296C7B0-B914-DE4B-8226-155299FF3EB7}" srcId="{D1FB0350-430C-B844-8898-6606CF3ECF48}" destId="{B7D8B006-B9BE-4942-8638-E2E42354C162}" srcOrd="2" destOrd="0" parTransId="{FE2D3D6A-2F93-2C40-B22A-C0A4D36D2B11}" sibTransId="{9FDFF0AA-80B7-EE4B-AF48-3EE186B312E8}"/>
    <dgm:cxn modelId="{127133B6-3246-5248-8659-FA039B765FA2}" type="presOf" srcId="{B7D8B006-B9BE-4942-8638-E2E42354C162}" destId="{80C1D578-0B8F-4944-A065-DD00D715AE0D}" srcOrd="0" destOrd="0" presId="urn:microsoft.com/office/officeart/2005/8/layout/hChevron3"/>
    <dgm:cxn modelId="{BE5546D2-4182-3A43-AB7A-E51172E06BCD}" type="presOf" srcId="{343B0152-B306-1441-9726-0BA8EBB56576}" destId="{FCDD8898-2D34-4F47-B9F7-2008DD38289F}" srcOrd="0" destOrd="0" presId="urn:microsoft.com/office/officeart/2005/8/layout/hChevron3"/>
    <dgm:cxn modelId="{B1DFB9F0-D3DF-3A47-AF89-75BA2B9F58D0}" type="presOf" srcId="{D1FB0350-430C-B844-8898-6606CF3ECF48}" destId="{E4ADF8A2-E29B-9B49-8AC4-2587145496F6}" srcOrd="0" destOrd="0" presId="urn:microsoft.com/office/officeart/2005/8/layout/hChevron3"/>
    <dgm:cxn modelId="{9F72262E-5E8E-EA4A-81DF-D4E4BF2A5C59}" type="presParOf" srcId="{E4ADF8A2-E29B-9B49-8AC4-2587145496F6}" destId="{1B8C284D-64C7-9F4C-9D65-CADDC5CEC744}" srcOrd="0" destOrd="0" presId="urn:microsoft.com/office/officeart/2005/8/layout/hChevron3"/>
    <dgm:cxn modelId="{8DE0378B-B569-1D4F-BBB8-0234E7A9E882}" type="presParOf" srcId="{E4ADF8A2-E29B-9B49-8AC4-2587145496F6}" destId="{969CD2CB-5111-754C-B73D-681EB15545E9}" srcOrd="1" destOrd="0" presId="urn:microsoft.com/office/officeart/2005/8/layout/hChevron3"/>
    <dgm:cxn modelId="{73824538-74D6-3F4A-B5E3-C2E7A299969D}" type="presParOf" srcId="{E4ADF8A2-E29B-9B49-8AC4-2587145496F6}" destId="{FCDD8898-2D34-4F47-B9F7-2008DD38289F}" srcOrd="2" destOrd="0" presId="urn:microsoft.com/office/officeart/2005/8/layout/hChevron3"/>
    <dgm:cxn modelId="{8FF4AB7F-0501-4D49-B9D2-D59C6B2357DA}" type="presParOf" srcId="{E4ADF8A2-E29B-9B49-8AC4-2587145496F6}" destId="{2ACD836A-4840-8747-BE53-F4D0504C3A07}" srcOrd="3" destOrd="0" presId="urn:microsoft.com/office/officeart/2005/8/layout/hChevron3"/>
    <dgm:cxn modelId="{2748C903-7BF9-6745-94FD-7CA333F6ABF8}" type="presParOf" srcId="{E4ADF8A2-E29B-9B49-8AC4-2587145496F6}" destId="{80C1D578-0B8F-4944-A065-DD00D715AE0D}" srcOrd="4" destOrd="0" presId="urn:microsoft.com/office/officeart/2005/8/layout/hChevron3"/>
    <dgm:cxn modelId="{83F3D6B7-D76F-2D4B-B1B8-E08E9DCEFCE6}" type="presParOf" srcId="{E4ADF8A2-E29B-9B49-8AC4-2587145496F6}" destId="{EAE031C2-7E30-8A4F-8C11-9BD3F6D343BD}" srcOrd="5" destOrd="0" presId="urn:microsoft.com/office/officeart/2005/8/layout/hChevron3"/>
    <dgm:cxn modelId="{84574C2A-2489-4C42-9DE2-BE28D7394869}" type="presParOf" srcId="{E4ADF8A2-E29B-9B49-8AC4-2587145496F6}" destId="{BE2234C7-A885-AF4A-95DC-4848E2C4421C}"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A38CBC-CDC2-4B40-9572-35822B585AA7}" type="doc">
      <dgm:prSet loTypeId="urn:microsoft.com/office/officeart/2005/8/layout/hierarchy1" loCatId="" qsTypeId="urn:microsoft.com/office/officeart/2005/8/quickstyle/3d4" qsCatId="3D" csTypeId="urn:microsoft.com/office/officeart/2005/8/colors/accent6_1" csCatId="accent6" phldr="1"/>
      <dgm:spPr/>
      <dgm:t>
        <a:bodyPr/>
        <a:lstStyle/>
        <a:p>
          <a:endParaRPr lang="en-GB"/>
        </a:p>
      </dgm:t>
    </dgm:pt>
    <dgm:pt modelId="{3B2B7659-C628-344F-B6F7-BC5139CF1AD3}">
      <dgm:prSet phldrT="[Text]"/>
      <dgm:spPr/>
      <dgm:t>
        <a:bodyPr/>
        <a:lstStyle/>
        <a:p>
          <a:r>
            <a:rPr lang="en-GB" dirty="0"/>
            <a:t>712 computer detected events needing attention</a:t>
          </a:r>
        </a:p>
      </dgm:t>
    </dgm:pt>
    <dgm:pt modelId="{5325539B-7EC0-CF40-B3CA-B63031546CAD}" type="parTrans" cxnId="{CCAB375D-4EFA-C745-B919-F02796908610}">
      <dgm:prSet/>
      <dgm:spPr/>
      <dgm:t>
        <a:bodyPr/>
        <a:lstStyle/>
        <a:p>
          <a:endParaRPr lang="en-GB"/>
        </a:p>
      </dgm:t>
    </dgm:pt>
    <dgm:pt modelId="{A4EAF1A1-160C-4948-B8D7-15D5453B0DFC}" type="sibTrans" cxnId="{CCAB375D-4EFA-C745-B919-F02796908610}">
      <dgm:prSet/>
      <dgm:spPr/>
      <dgm:t>
        <a:bodyPr/>
        <a:lstStyle/>
        <a:p>
          <a:endParaRPr lang="en-GB"/>
        </a:p>
      </dgm:t>
    </dgm:pt>
    <dgm:pt modelId="{F6D77995-61A6-474B-B568-D74B98D9AFA5}">
      <dgm:prSet phldrT="[Text]"/>
      <dgm:spPr/>
      <dgm:t>
        <a:bodyPr/>
        <a:lstStyle/>
        <a:p>
          <a:r>
            <a:rPr lang="en-GB" dirty="0"/>
            <a:t>Control Group:  385 events</a:t>
          </a:r>
        </a:p>
        <a:p>
          <a:r>
            <a:rPr lang="en-GB" dirty="0"/>
            <a:t>Response Rate: 22%</a:t>
          </a:r>
        </a:p>
      </dgm:t>
    </dgm:pt>
    <dgm:pt modelId="{EE48B948-3343-E24F-9806-ED036B790E4D}" type="parTrans" cxnId="{E126BD0F-BA9D-7140-9325-3671B924BF24}">
      <dgm:prSet/>
      <dgm:spPr/>
      <dgm:t>
        <a:bodyPr/>
        <a:lstStyle/>
        <a:p>
          <a:endParaRPr lang="en-GB"/>
        </a:p>
      </dgm:t>
    </dgm:pt>
    <dgm:pt modelId="{44DCA60C-430E-CC41-B86F-2564A82AF6E5}" type="sibTrans" cxnId="{E126BD0F-BA9D-7140-9325-3671B924BF24}">
      <dgm:prSet/>
      <dgm:spPr/>
      <dgm:t>
        <a:bodyPr/>
        <a:lstStyle/>
        <a:p>
          <a:endParaRPr lang="en-GB"/>
        </a:p>
      </dgm:t>
    </dgm:pt>
    <dgm:pt modelId="{FE61A333-AB45-914D-B72F-BD5D69686C81}">
      <dgm:prSet phldrT="[Text]"/>
      <dgm:spPr/>
      <dgm:t>
        <a:bodyPr anchor="ctr" anchorCtr="0"/>
        <a:lstStyle/>
        <a:p>
          <a:r>
            <a:rPr lang="en-GB" dirty="0"/>
            <a:t>Study Group: 327 events</a:t>
          </a:r>
        </a:p>
        <a:p>
          <a:r>
            <a:rPr lang="en-GB" dirty="0"/>
            <a:t>Response Rate: 51%</a:t>
          </a:r>
        </a:p>
      </dgm:t>
    </dgm:pt>
    <dgm:pt modelId="{676F8554-2204-1D45-AF28-A8D43C3F5CB8}" type="parTrans" cxnId="{D6825439-5904-5248-BAF9-E5096CA8A1BA}">
      <dgm:prSet/>
      <dgm:spPr/>
      <dgm:t>
        <a:bodyPr/>
        <a:lstStyle/>
        <a:p>
          <a:endParaRPr lang="en-GB"/>
        </a:p>
      </dgm:t>
    </dgm:pt>
    <dgm:pt modelId="{80F7C509-A23D-C840-8BEF-2743FB5CFE09}" type="sibTrans" cxnId="{D6825439-5904-5248-BAF9-E5096CA8A1BA}">
      <dgm:prSet/>
      <dgm:spPr/>
      <dgm:t>
        <a:bodyPr/>
        <a:lstStyle/>
        <a:p>
          <a:endParaRPr lang="en-GB"/>
        </a:p>
      </dgm:t>
    </dgm:pt>
    <dgm:pt modelId="{6EB53AB2-B2D6-E44B-9E49-940B29C36832}" type="pres">
      <dgm:prSet presAssocID="{92A38CBC-CDC2-4B40-9572-35822B585AA7}" presName="hierChild1" presStyleCnt="0">
        <dgm:presLayoutVars>
          <dgm:chPref val="1"/>
          <dgm:dir/>
          <dgm:animOne val="branch"/>
          <dgm:animLvl val="lvl"/>
          <dgm:resizeHandles/>
        </dgm:presLayoutVars>
      </dgm:prSet>
      <dgm:spPr/>
    </dgm:pt>
    <dgm:pt modelId="{83738713-86EE-B943-A23F-CBDA8054AF60}" type="pres">
      <dgm:prSet presAssocID="{3B2B7659-C628-344F-B6F7-BC5139CF1AD3}" presName="hierRoot1" presStyleCnt="0"/>
      <dgm:spPr/>
    </dgm:pt>
    <dgm:pt modelId="{145677E6-D9FF-A242-8576-2E6CA8C2B03B}" type="pres">
      <dgm:prSet presAssocID="{3B2B7659-C628-344F-B6F7-BC5139CF1AD3}" presName="composite" presStyleCnt="0"/>
      <dgm:spPr/>
    </dgm:pt>
    <dgm:pt modelId="{54693A40-FCB1-F946-920B-F084FCFCEFE0}" type="pres">
      <dgm:prSet presAssocID="{3B2B7659-C628-344F-B6F7-BC5139CF1AD3}" presName="background" presStyleLbl="node0" presStyleIdx="0" presStyleCnt="1"/>
      <dgm:spPr/>
    </dgm:pt>
    <dgm:pt modelId="{342E7E9B-1C28-C544-A9CE-FE960DE9C081}" type="pres">
      <dgm:prSet presAssocID="{3B2B7659-C628-344F-B6F7-BC5139CF1AD3}" presName="text" presStyleLbl="fgAcc0" presStyleIdx="0" presStyleCnt="1" custScaleX="226421">
        <dgm:presLayoutVars>
          <dgm:chPref val="3"/>
        </dgm:presLayoutVars>
      </dgm:prSet>
      <dgm:spPr/>
    </dgm:pt>
    <dgm:pt modelId="{A146BC40-A975-3F4E-8A3D-439C0BDA8734}" type="pres">
      <dgm:prSet presAssocID="{3B2B7659-C628-344F-B6F7-BC5139CF1AD3}" presName="hierChild2" presStyleCnt="0"/>
      <dgm:spPr/>
    </dgm:pt>
    <dgm:pt modelId="{CA39F739-C9CE-714E-9209-A3C077C4E08F}" type="pres">
      <dgm:prSet presAssocID="{EE48B948-3343-E24F-9806-ED036B790E4D}" presName="Name10" presStyleLbl="parChTrans1D2" presStyleIdx="0" presStyleCnt="2"/>
      <dgm:spPr/>
    </dgm:pt>
    <dgm:pt modelId="{4361A71D-2B4D-CF43-95F8-4C5A538BEBF2}" type="pres">
      <dgm:prSet presAssocID="{F6D77995-61A6-474B-B568-D74B98D9AFA5}" presName="hierRoot2" presStyleCnt="0"/>
      <dgm:spPr/>
    </dgm:pt>
    <dgm:pt modelId="{8360BE43-F3AA-2A46-996F-F02AEECAA49E}" type="pres">
      <dgm:prSet presAssocID="{F6D77995-61A6-474B-B568-D74B98D9AFA5}" presName="composite2" presStyleCnt="0"/>
      <dgm:spPr/>
    </dgm:pt>
    <dgm:pt modelId="{62C4C7CF-8DE2-4C48-BF9A-759A29C09AEF}" type="pres">
      <dgm:prSet presAssocID="{F6D77995-61A6-474B-B568-D74B98D9AFA5}" presName="background2" presStyleLbl="node2" presStyleIdx="0" presStyleCnt="2"/>
      <dgm:spPr/>
    </dgm:pt>
    <dgm:pt modelId="{7C021356-D32A-424F-A31D-57F39EA24179}" type="pres">
      <dgm:prSet presAssocID="{F6D77995-61A6-474B-B568-D74B98D9AFA5}" presName="text2" presStyleLbl="fgAcc2" presStyleIdx="0" presStyleCnt="2" custScaleX="265991" custScaleY="80640">
        <dgm:presLayoutVars>
          <dgm:chPref val="3"/>
        </dgm:presLayoutVars>
      </dgm:prSet>
      <dgm:spPr/>
    </dgm:pt>
    <dgm:pt modelId="{426377D4-7758-C348-9BE8-EE9489AEBDD4}" type="pres">
      <dgm:prSet presAssocID="{F6D77995-61A6-474B-B568-D74B98D9AFA5}" presName="hierChild3" presStyleCnt="0"/>
      <dgm:spPr/>
    </dgm:pt>
    <dgm:pt modelId="{5D1072F3-208B-A148-A431-6B0191C70C96}" type="pres">
      <dgm:prSet presAssocID="{676F8554-2204-1D45-AF28-A8D43C3F5CB8}" presName="Name10" presStyleLbl="parChTrans1D2" presStyleIdx="1" presStyleCnt="2"/>
      <dgm:spPr/>
    </dgm:pt>
    <dgm:pt modelId="{4D0FDF54-F542-7A40-9137-65178FA25174}" type="pres">
      <dgm:prSet presAssocID="{FE61A333-AB45-914D-B72F-BD5D69686C81}" presName="hierRoot2" presStyleCnt="0"/>
      <dgm:spPr/>
    </dgm:pt>
    <dgm:pt modelId="{180FF8C2-9BB4-C64E-87E3-AC5C9FDD0566}" type="pres">
      <dgm:prSet presAssocID="{FE61A333-AB45-914D-B72F-BD5D69686C81}" presName="composite2" presStyleCnt="0"/>
      <dgm:spPr/>
    </dgm:pt>
    <dgm:pt modelId="{2F89258C-D4B5-D041-9CEF-BC7C1900E8C8}" type="pres">
      <dgm:prSet presAssocID="{FE61A333-AB45-914D-B72F-BD5D69686C81}" presName="background2" presStyleLbl="node2" presStyleIdx="1" presStyleCnt="2"/>
      <dgm:spPr/>
    </dgm:pt>
    <dgm:pt modelId="{D7CE9F23-E835-2949-933F-087F5C4C0AB6}" type="pres">
      <dgm:prSet presAssocID="{FE61A333-AB45-914D-B72F-BD5D69686C81}" presName="text2" presStyleLbl="fgAcc2" presStyleIdx="1" presStyleCnt="2" custScaleX="262332" custScaleY="80640">
        <dgm:presLayoutVars>
          <dgm:chPref val="3"/>
        </dgm:presLayoutVars>
      </dgm:prSet>
      <dgm:spPr/>
    </dgm:pt>
    <dgm:pt modelId="{CECDA9D7-7AED-BF40-9CE6-C25D2AE09421}" type="pres">
      <dgm:prSet presAssocID="{FE61A333-AB45-914D-B72F-BD5D69686C81}" presName="hierChild3" presStyleCnt="0"/>
      <dgm:spPr/>
    </dgm:pt>
  </dgm:ptLst>
  <dgm:cxnLst>
    <dgm:cxn modelId="{EFDA5801-8C59-2E44-80D0-452E034BE06A}" type="presOf" srcId="{FE61A333-AB45-914D-B72F-BD5D69686C81}" destId="{D7CE9F23-E835-2949-933F-087F5C4C0AB6}" srcOrd="0" destOrd="0" presId="urn:microsoft.com/office/officeart/2005/8/layout/hierarchy1"/>
    <dgm:cxn modelId="{E126BD0F-BA9D-7140-9325-3671B924BF24}" srcId="{3B2B7659-C628-344F-B6F7-BC5139CF1AD3}" destId="{F6D77995-61A6-474B-B568-D74B98D9AFA5}" srcOrd="0" destOrd="0" parTransId="{EE48B948-3343-E24F-9806-ED036B790E4D}" sibTransId="{44DCA60C-430E-CC41-B86F-2564A82AF6E5}"/>
    <dgm:cxn modelId="{98753911-9D67-E34B-9529-B9D5C007B934}" type="presOf" srcId="{F6D77995-61A6-474B-B568-D74B98D9AFA5}" destId="{7C021356-D32A-424F-A31D-57F39EA24179}" srcOrd="0" destOrd="0" presId="urn:microsoft.com/office/officeart/2005/8/layout/hierarchy1"/>
    <dgm:cxn modelId="{D6825439-5904-5248-BAF9-E5096CA8A1BA}" srcId="{3B2B7659-C628-344F-B6F7-BC5139CF1AD3}" destId="{FE61A333-AB45-914D-B72F-BD5D69686C81}" srcOrd="1" destOrd="0" parTransId="{676F8554-2204-1D45-AF28-A8D43C3F5CB8}" sibTransId="{80F7C509-A23D-C840-8BEF-2743FB5CFE09}"/>
    <dgm:cxn modelId="{07382D40-985E-7E40-B571-15BB2A000E28}" type="presOf" srcId="{EE48B948-3343-E24F-9806-ED036B790E4D}" destId="{CA39F739-C9CE-714E-9209-A3C077C4E08F}" srcOrd="0" destOrd="0" presId="urn:microsoft.com/office/officeart/2005/8/layout/hierarchy1"/>
    <dgm:cxn modelId="{CCAB375D-4EFA-C745-B919-F02796908610}" srcId="{92A38CBC-CDC2-4B40-9572-35822B585AA7}" destId="{3B2B7659-C628-344F-B6F7-BC5139CF1AD3}" srcOrd="0" destOrd="0" parTransId="{5325539B-7EC0-CF40-B3CA-B63031546CAD}" sibTransId="{A4EAF1A1-160C-4948-B8D7-15D5453B0DFC}"/>
    <dgm:cxn modelId="{4B181D71-F06F-3F42-9547-E725A3E1B6FC}" type="presOf" srcId="{92A38CBC-CDC2-4B40-9572-35822B585AA7}" destId="{6EB53AB2-B2D6-E44B-9E49-940B29C36832}" srcOrd="0" destOrd="0" presId="urn:microsoft.com/office/officeart/2005/8/layout/hierarchy1"/>
    <dgm:cxn modelId="{CF6B12A8-207A-1149-B4FA-9D7573A4BAF7}" type="presOf" srcId="{3B2B7659-C628-344F-B6F7-BC5139CF1AD3}" destId="{342E7E9B-1C28-C544-A9CE-FE960DE9C081}" srcOrd="0" destOrd="0" presId="urn:microsoft.com/office/officeart/2005/8/layout/hierarchy1"/>
    <dgm:cxn modelId="{735D82C5-B1C1-FB4F-89F6-60A1313284AF}" type="presOf" srcId="{676F8554-2204-1D45-AF28-A8D43C3F5CB8}" destId="{5D1072F3-208B-A148-A431-6B0191C70C96}" srcOrd="0" destOrd="0" presId="urn:microsoft.com/office/officeart/2005/8/layout/hierarchy1"/>
    <dgm:cxn modelId="{01D9DF6F-5DDA-B94A-963F-D6D3C5A87298}" type="presParOf" srcId="{6EB53AB2-B2D6-E44B-9E49-940B29C36832}" destId="{83738713-86EE-B943-A23F-CBDA8054AF60}" srcOrd="0" destOrd="0" presId="urn:microsoft.com/office/officeart/2005/8/layout/hierarchy1"/>
    <dgm:cxn modelId="{6E8E8112-BF69-1E40-AC40-FA99D29FCA35}" type="presParOf" srcId="{83738713-86EE-B943-A23F-CBDA8054AF60}" destId="{145677E6-D9FF-A242-8576-2E6CA8C2B03B}" srcOrd="0" destOrd="0" presId="urn:microsoft.com/office/officeart/2005/8/layout/hierarchy1"/>
    <dgm:cxn modelId="{53E04B6A-1639-C84A-9E6A-B7BA579AAFC3}" type="presParOf" srcId="{145677E6-D9FF-A242-8576-2E6CA8C2B03B}" destId="{54693A40-FCB1-F946-920B-F084FCFCEFE0}" srcOrd="0" destOrd="0" presId="urn:microsoft.com/office/officeart/2005/8/layout/hierarchy1"/>
    <dgm:cxn modelId="{8CA83D5C-BFC5-3F4C-8D7D-ED05774AD874}" type="presParOf" srcId="{145677E6-D9FF-A242-8576-2E6CA8C2B03B}" destId="{342E7E9B-1C28-C544-A9CE-FE960DE9C081}" srcOrd="1" destOrd="0" presId="urn:microsoft.com/office/officeart/2005/8/layout/hierarchy1"/>
    <dgm:cxn modelId="{1819A02A-D356-9840-9EA8-35E21C6788B1}" type="presParOf" srcId="{83738713-86EE-B943-A23F-CBDA8054AF60}" destId="{A146BC40-A975-3F4E-8A3D-439C0BDA8734}" srcOrd="1" destOrd="0" presId="urn:microsoft.com/office/officeart/2005/8/layout/hierarchy1"/>
    <dgm:cxn modelId="{AC77F797-51CD-0C41-BD66-931F24E6C377}" type="presParOf" srcId="{A146BC40-A975-3F4E-8A3D-439C0BDA8734}" destId="{CA39F739-C9CE-714E-9209-A3C077C4E08F}" srcOrd="0" destOrd="0" presId="urn:microsoft.com/office/officeart/2005/8/layout/hierarchy1"/>
    <dgm:cxn modelId="{97B34779-AE97-3D44-A57D-922F01E975DB}" type="presParOf" srcId="{A146BC40-A975-3F4E-8A3D-439C0BDA8734}" destId="{4361A71D-2B4D-CF43-95F8-4C5A538BEBF2}" srcOrd="1" destOrd="0" presId="urn:microsoft.com/office/officeart/2005/8/layout/hierarchy1"/>
    <dgm:cxn modelId="{90D1FA7F-83DF-CD46-A62F-1C3693BC953C}" type="presParOf" srcId="{4361A71D-2B4D-CF43-95F8-4C5A538BEBF2}" destId="{8360BE43-F3AA-2A46-996F-F02AEECAA49E}" srcOrd="0" destOrd="0" presId="urn:microsoft.com/office/officeart/2005/8/layout/hierarchy1"/>
    <dgm:cxn modelId="{5FDA7C9B-86DD-5F4E-9C09-7B59649892A3}" type="presParOf" srcId="{8360BE43-F3AA-2A46-996F-F02AEECAA49E}" destId="{62C4C7CF-8DE2-4C48-BF9A-759A29C09AEF}" srcOrd="0" destOrd="0" presId="urn:microsoft.com/office/officeart/2005/8/layout/hierarchy1"/>
    <dgm:cxn modelId="{235C9652-B0F3-AB40-8BF9-898FDC4F5D02}" type="presParOf" srcId="{8360BE43-F3AA-2A46-996F-F02AEECAA49E}" destId="{7C021356-D32A-424F-A31D-57F39EA24179}" srcOrd="1" destOrd="0" presId="urn:microsoft.com/office/officeart/2005/8/layout/hierarchy1"/>
    <dgm:cxn modelId="{056846A6-5F9E-6448-92A0-00030D7F14EE}" type="presParOf" srcId="{4361A71D-2B4D-CF43-95F8-4C5A538BEBF2}" destId="{426377D4-7758-C348-9BE8-EE9489AEBDD4}" srcOrd="1" destOrd="0" presId="urn:microsoft.com/office/officeart/2005/8/layout/hierarchy1"/>
    <dgm:cxn modelId="{7DF03ABB-E455-5441-BB4F-48F412E15D8B}" type="presParOf" srcId="{A146BC40-A975-3F4E-8A3D-439C0BDA8734}" destId="{5D1072F3-208B-A148-A431-6B0191C70C96}" srcOrd="2" destOrd="0" presId="urn:microsoft.com/office/officeart/2005/8/layout/hierarchy1"/>
    <dgm:cxn modelId="{E79A80F9-446B-9946-872C-CEEDA726A675}" type="presParOf" srcId="{A146BC40-A975-3F4E-8A3D-439C0BDA8734}" destId="{4D0FDF54-F542-7A40-9137-65178FA25174}" srcOrd="3" destOrd="0" presId="urn:microsoft.com/office/officeart/2005/8/layout/hierarchy1"/>
    <dgm:cxn modelId="{56A17CC9-695B-F840-9060-21D3A8DBE108}" type="presParOf" srcId="{4D0FDF54-F542-7A40-9137-65178FA25174}" destId="{180FF8C2-9BB4-C64E-87E3-AC5C9FDD0566}" srcOrd="0" destOrd="0" presId="urn:microsoft.com/office/officeart/2005/8/layout/hierarchy1"/>
    <dgm:cxn modelId="{4A3E145E-CF77-5645-A419-98BD1179E3FC}" type="presParOf" srcId="{180FF8C2-9BB4-C64E-87E3-AC5C9FDD0566}" destId="{2F89258C-D4B5-D041-9CEF-BC7C1900E8C8}" srcOrd="0" destOrd="0" presId="urn:microsoft.com/office/officeart/2005/8/layout/hierarchy1"/>
    <dgm:cxn modelId="{172CEB72-8A98-2F45-B70F-026FF2C0C8F5}" type="presParOf" srcId="{180FF8C2-9BB4-C64E-87E3-AC5C9FDD0566}" destId="{D7CE9F23-E835-2949-933F-087F5C4C0AB6}" srcOrd="1" destOrd="0" presId="urn:microsoft.com/office/officeart/2005/8/layout/hierarchy1"/>
    <dgm:cxn modelId="{EBF083E9-9FA8-AC40-9F0A-5065D3A14F38}" type="presParOf" srcId="{4D0FDF54-F542-7A40-9137-65178FA25174}" destId="{CECDA9D7-7AED-BF40-9CE6-C25D2AE094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A81A-C263-1745-95A0-CEF5E4B5953F}">
      <dsp:nvSpPr>
        <dsp:cNvPr id="0" name=""/>
        <dsp:cNvSpPr/>
      </dsp:nvSpPr>
      <dsp:spPr>
        <a:xfrm>
          <a:off x="1599953" y="888806"/>
          <a:ext cx="305051" cy="655859"/>
        </a:xfrm>
        <a:custGeom>
          <a:avLst/>
          <a:gdLst/>
          <a:ahLst/>
          <a:cxnLst/>
          <a:rect l="0" t="0" r="0" b="0"/>
          <a:pathLst>
            <a:path>
              <a:moveTo>
                <a:pt x="0" y="0"/>
              </a:moveTo>
              <a:lnTo>
                <a:pt x="152525" y="0"/>
              </a:lnTo>
              <a:lnTo>
                <a:pt x="152525" y="655859"/>
              </a:lnTo>
              <a:lnTo>
                <a:pt x="305051" y="6558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78445-D459-E343-B671-ED1D3A9954FD}">
      <dsp:nvSpPr>
        <dsp:cNvPr id="0" name=""/>
        <dsp:cNvSpPr/>
      </dsp:nvSpPr>
      <dsp:spPr>
        <a:xfrm>
          <a:off x="1599953" y="843086"/>
          <a:ext cx="305051" cy="91440"/>
        </a:xfrm>
        <a:custGeom>
          <a:avLst/>
          <a:gdLst/>
          <a:ahLst/>
          <a:cxnLst/>
          <a:rect l="0" t="0" r="0" b="0"/>
          <a:pathLst>
            <a:path>
              <a:moveTo>
                <a:pt x="0" y="45720"/>
              </a:moveTo>
              <a:lnTo>
                <a:pt x="305051"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D198A7-F54F-EE4B-9746-031CFE1AD32B}">
      <dsp:nvSpPr>
        <dsp:cNvPr id="0" name=""/>
        <dsp:cNvSpPr/>
      </dsp:nvSpPr>
      <dsp:spPr>
        <a:xfrm>
          <a:off x="1599953" y="232947"/>
          <a:ext cx="305051" cy="655859"/>
        </a:xfrm>
        <a:custGeom>
          <a:avLst/>
          <a:gdLst/>
          <a:ahLst/>
          <a:cxnLst/>
          <a:rect l="0" t="0" r="0" b="0"/>
          <a:pathLst>
            <a:path>
              <a:moveTo>
                <a:pt x="0" y="655859"/>
              </a:moveTo>
              <a:lnTo>
                <a:pt x="152525" y="655859"/>
              </a:lnTo>
              <a:lnTo>
                <a:pt x="152525" y="0"/>
              </a:lnTo>
              <a:lnTo>
                <a:pt x="305051"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AB0B1-8DBC-0747-B999-20CE3A5AC6DA}">
      <dsp:nvSpPr>
        <dsp:cNvPr id="0" name=""/>
        <dsp:cNvSpPr/>
      </dsp:nvSpPr>
      <dsp:spPr>
        <a:xfrm>
          <a:off x="74698" y="656205"/>
          <a:ext cx="1525255" cy="465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9 physicians</a:t>
          </a:r>
        </a:p>
      </dsp:txBody>
      <dsp:txXfrm>
        <a:off x="74698" y="656205"/>
        <a:ext cx="1525255" cy="465202"/>
      </dsp:txXfrm>
    </dsp:sp>
    <dsp:sp modelId="{37E80577-E800-7942-BCCB-D59D85F95706}">
      <dsp:nvSpPr>
        <dsp:cNvPr id="0" name=""/>
        <dsp:cNvSpPr/>
      </dsp:nvSpPr>
      <dsp:spPr>
        <a:xfrm>
          <a:off x="1905005" y="345"/>
          <a:ext cx="3354296" cy="465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n-GB" sz="2100" kern="1200" dirty="0"/>
            <a:t>   4: interns</a:t>
          </a:r>
        </a:p>
      </dsp:txBody>
      <dsp:txXfrm>
        <a:off x="1905005" y="345"/>
        <a:ext cx="3354296" cy="465202"/>
      </dsp:txXfrm>
    </dsp:sp>
    <dsp:sp modelId="{D9CC791A-496F-5447-AB7C-61EA1F292149}">
      <dsp:nvSpPr>
        <dsp:cNvPr id="0" name=""/>
        <dsp:cNvSpPr/>
      </dsp:nvSpPr>
      <dsp:spPr>
        <a:xfrm>
          <a:off x="1905005" y="656205"/>
          <a:ext cx="3354296" cy="465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l" defTabSz="933450">
            <a:lnSpc>
              <a:spcPct val="90000"/>
            </a:lnSpc>
            <a:spcBef>
              <a:spcPct val="0"/>
            </a:spcBef>
            <a:spcAft>
              <a:spcPct val="35000"/>
            </a:spcAft>
            <a:buNone/>
          </a:pPr>
          <a:r>
            <a:rPr lang="en-GB" sz="2100" kern="1200" dirty="0"/>
            <a:t>   1: first-year resident</a:t>
          </a:r>
        </a:p>
      </dsp:txBody>
      <dsp:txXfrm>
        <a:off x="1905005" y="656205"/>
        <a:ext cx="3354296" cy="465202"/>
      </dsp:txXfrm>
    </dsp:sp>
    <dsp:sp modelId="{445B449F-A0E0-8842-B466-F79B5E7ADD84}">
      <dsp:nvSpPr>
        <dsp:cNvPr id="0" name=""/>
        <dsp:cNvSpPr/>
      </dsp:nvSpPr>
      <dsp:spPr>
        <a:xfrm>
          <a:off x="1905005" y="1312065"/>
          <a:ext cx="3354296" cy="4652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 4: second-year residents</a:t>
          </a:r>
        </a:p>
      </dsp:txBody>
      <dsp:txXfrm>
        <a:off x="1905005" y="1312065"/>
        <a:ext cx="3354296" cy="4652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671A8-18A3-6844-9FD5-26DF988D1885}">
      <dsp:nvSpPr>
        <dsp:cNvPr id="0" name=""/>
        <dsp:cNvSpPr/>
      </dsp:nvSpPr>
      <dsp:spPr>
        <a:xfrm>
          <a:off x="766610" y="195417"/>
          <a:ext cx="2801493" cy="97292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FBE05-D271-214D-BCAD-0BFE411133C6}">
      <dsp:nvSpPr>
        <dsp:cNvPr id="0" name=""/>
        <dsp:cNvSpPr/>
      </dsp:nvSpPr>
      <dsp:spPr>
        <a:xfrm>
          <a:off x="1900237" y="2577772"/>
          <a:ext cx="542925" cy="347472"/>
        </a:xfrm>
        <a:prstGeom prst="downArrow">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D1AAD71-30A1-0149-AFE7-8CD40D9A1104}">
      <dsp:nvSpPr>
        <dsp:cNvPr id="0" name=""/>
        <dsp:cNvSpPr/>
      </dsp:nvSpPr>
      <dsp:spPr>
        <a:xfrm>
          <a:off x="868680" y="2855750"/>
          <a:ext cx="2606040" cy="65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Clinical Error</a:t>
          </a:r>
        </a:p>
      </dsp:txBody>
      <dsp:txXfrm>
        <a:off x="868680" y="2855750"/>
        <a:ext cx="2606040" cy="651510"/>
      </dsp:txXfrm>
    </dsp:sp>
    <dsp:sp modelId="{A5DBEC7C-DE3F-2549-B94C-F85980DD407A}">
      <dsp:nvSpPr>
        <dsp:cNvPr id="0" name=""/>
        <dsp:cNvSpPr/>
      </dsp:nvSpPr>
      <dsp:spPr>
        <a:xfrm>
          <a:off x="1785137" y="1243479"/>
          <a:ext cx="977265" cy="9772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Intrinsic limits</a:t>
          </a:r>
        </a:p>
      </dsp:txBody>
      <dsp:txXfrm>
        <a:off x="1928254" y="1386596"/>
        <a:ext cx="691031" cy="691031"/>
      </dsp:txXfrm>
    </dsp:sp>
    <dsp:sp modelId="{1FB8D842-FB98-4941-8019-61679FD01C10}">
      <dsp:nvSpPr>
        <dsp:cNvPr id="0" name=""/>
        <dsp:cNvSpPr/>
      </dsp:nvSpPr>
      <dsp:spPr>
        <a:xfrm>
          <a:off x="1085850" y="510313"/>
          <a:ext cx="977265" cy="977265"/>
        </a:xfrm>
        <a:prstGeom prst="ellipse">
          <a:avLst/>
        </a:prstGeom>
        <a:solidFill>
          <a:schemeClr val="accent2">
            <a:hueOff val="4847859"/>
            <a:satOff val="7500"/>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Selfish motive</a:t>
          </a:r>
        </a:p>
      </dsp:txBody>
      <dsp:txXfrm>
        <a:off x="1228967" y="653430"/>
        <a:ext cx="691031" cy="691031"/>
      </dsp:txXfrm>
    </dsp:sp>
    <dsp:sp modelId="{679043CB-8021-9442-9C1F-77F87948436A}">
      <dsp:nvSpPr>
        <dsp:cNvPr id="0" name=""/>
        <dsp:cNvSpPr/>
      </dsp:nvSpPr>
      <dsp:spPr>
        <a:xfrm>
          <a:off x="2084832" y="274033"/>
          <a:ext cx="977265" cy="977265"/>
        </a:xfrm>
        <a:prstGeom prst="ellipse">
          <a:avLst/>
        </a:prstGeom>
        <a:solidFill>
          <a:schemeClr val="accent2">
            <a:hueOff val="9695718"/>
            <a:satOff val="15000"/>
            <a:lumOff val="-19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Medical ignorance</a:t>
          </a:r>
        </a:p>
      </dsp:txBody>
      <dsp:txXfrm>
        <a:off x="2227949" y="417150"/>
        <a:ext cx="691031" cy="691031"/>
      </dsp:txXfrm>
    </dsp:sp>
    <dsp:sp modelId="{B26593E5-DD33-C247-A3FC-B0F78B799F66}">
      <dsp:nvSpPr>
        <dsp:cNvPr id="0" name=""/>
        <dsp:cNvSpPr/>
      </dsp:nvSpPr>
      <dsp:spPr>
        <a:xfrm>
          <a:off x="651510" y="75973"/>
          <a:ext cx="3040380" cy="243230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671A8-18A3-6844-9FD5-26DF988D1885}">
      <dsp:nvSpPr>
        <dsp:cNvPr id="0" name=""/>
        <dsp:cNvSpPr/>
      </dsp:nvSpPr>
      <dsp:spPr>
        <a:xfrm>
          <a:off x="753160" y="309113"/>
          <a:ext cx="2752344" cy="95585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FBE05-D271-214D-BCAD-0BFE411133C6}">
      <dsp:nvSpPr>
        <dsp:cNvPr id="0" name=""/>
        <dsp:cNvSpPr/>
      </dsp:nvSpPr>
      <dsp:spPr>
        <a:xfrm>
          <a:off x="1866900" y="2649672"/>
          <a:ext cx="533400" cy="341376"/>
        </a:xfrm>
        <a:prstGeom prst="downArrow">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D1AAD71-30A1-0149-AFE7-8CD40D9A1104}">
      <dsp:nvSpPr>
        <dsp:cNvPr id="0" name=""/>
        <dsp:cNvSpPr/>
      </dsp:nvSpPr>
      <dsp:spPr>
        <a:xfrm>
          <a:off x="853440" y="2922773"/>
          <a:ext cx="2560319"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Medical Error</a:t>
          </a:r>
        </a:p>
      </dsp:txBody>
      <dsp:txXfrm>
        <a:off x="853440" y="2922773"/>
        <a:ext cx="2560319" cy="640079"/>
      </dsp:txXfrm>
    </dsp:sp>
    <dsp:sp modelId="{A5DBEC7C-DE3F-2549-B94C-F85980DD407A}">
      <dsp:nvSpPr>
        <dsp:cNvPr id="0" name=""/>
        <dsp:cNvSpPr/>
      </dsp:nvSpPr>
      <dsp:spPr>
        <a:xfrm>
          <a:off x="1753819" y="1338788"/>
          <a:ext cx="960120" cy="96012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Intrinsic limits</a:t>
          </a:r>
        </a:p>
      </dsp:txBody>
      <dsp:txXfrm>
        <a:off x="1894425" y="1479394"/>
        <a:ext cx="678908" cy="678908"/>
      </dsp:txXfrm>
    </dsp:sp>
    <dsp:sp modelId="{1FB8D842-FB98-4941-8019-61679FD01C10}">
      <dsp:nvSpPr>
        <dsp:cNvPr id="0" name=""/>
        <dsp:cNvSpPr/>
      </dsp:nvSpPr>
      <dsp:spPr>
        <a:xfrm>
          <a:off x="1066800" y="618485"/>
          <a:ext cx="960120" cy="960120"/>
        </a:xfrm>
        <a:prstGeom prst="ellipse">
          <a:avLst/>
        </a:prstGeom>
        <a:solidFill>
          <a:schemeClr val="accent2">
            <a:hueOff val="4847859"/>
            <a:satOff val="7500"/>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t>
          </a:r>
        </a:p>
      </dsp:txBody>
      <dsp:txXfrm>
        <a:off x="1207406" y="759091"/>
        <a:ext cx="678908" cy="678908"/>
      </dsp:txXfrm>
    </dsp:sp>
    <dsp:sp modelId="{679043CB-8021-9442-9C1F-77F87948436A}">
      <dsp:nvSpPr>
        <dsp:cNvPr id="0" name=""/>
        <dsp:cNvSpPr/>
      </dsp:nvSpPr>
      <dsp:spPr>
        <a:xfrm>
          <a:off x="2048256" y="386349"/>
          <a:ext cx="960120" cy="960120"/>
        </a:xfrm>
        <a:prstGeom prst="ellipse">
          <a:avLst/>
        </a:prstGeom>
        <a:solidFill>
          <a:schemeClr val="accent2">
            <a:hueOff val="9695718"/>
            <a:satOff val="15000"/>
            <a:lumOff val="-19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Medical ignorance</a:t>
          </a:r>
        </a:p>
      </dsp:txBody>
      <dsp:txXfrm>
        <a:off x="2188862" y="526955"/>
        <a:ext cx="678908" cy="678908"/>
      </dsp:txXfrm>
    </dsp:sp>
    <dsp:sp modelId="{B26593E5-DD33-C247-A3FC-B0F78B799F66}">
      <dsp:nvSpPr>
        <dsp:cNvPr id="0" name=""/>
        <dsp:cNvSpPr/>
      </dsp:nvSpPr>
      <dsp:spPr>
        <a:xfrm>
          <a:off x="640080" y="191765"/>
          <a:ext cx="2987040" cy="238963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284D-64C7-9F4C-9D65-CADDC5CEC744}">
      <dsp:nvSpPr>
        <dsp:cNvPr id="0" name=""/>
        <dsp:cNvSpPr/>
      </dsp:nvSpPr>
      <dsp:spPr>
        <a:xfrm>
          <a:off x="0" y="0"/>
          <a:ext cx="3583781" cy="381000"/>
        </a:xfrm>
        <a:prstGeom prst="homePlate">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Introduction</a:t>
          </a:r>
        </a:p>
      </dsp:txBody>
      <dsp:txXfrm>
        <a:off x="0" y="0"/>
        <a:ext cx="3488531" cy="381000"/>
      </dsp:txXfrm>
    </dsp:sp>
    <dsp:sp modelId="{FCDD8898-2D34-4F47-B9F7-2008DD38289F}">
      <dsp:nvSpPr>
        <dsp:cNvPr id="0" name=""/>
        <dsp:cNvSpPr/>
      </dsp:nvSpPr>
      <dsp:spPr>
        <a:xfrm>
          <a:off x="2870596" y="0"/>
          <a:ext cx="3583781" cy="381000"/>
        </a:xfrm>
        <a:prstGeom prst="chevron">
          <a:avLst/>
        </a:prstGeom>
        <a:solidFill>
          <a:srgbClr val="000F4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GB" sz="2000" kern="1200" dirty="0"/>
            <a:t>           Methods</a:t>
          </a:r>
        </a:p>
      </dsp:txBody>
      <dsp:txXfrm>
        <a:off x="3061096" y="0"/>
        <a:ext cx="3202781" cy="381000"/>
      </dsp:txXfrm>
    </dsp:sp>
    <dsp:sp modelId="{80C1D578-0B8F-4944-A065-DD00D715AE0D}">
      <dsp:nvSpPr>
        <dsp:cNvPr id="0" name=""/>
        <dsp:cNvSpPr/>
      </dsp:nvSpPr>
      <dsp:spPr>
        <a:xfrm>
          <a:off x="5737621"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just" defTabSz="889000">
            <a:lnSpc>
              <a:spcPct val="90000"/>
            </a:lnSpc>
            <a:spcBef>
              <a:spcPct val="0"/>
            </a:spcBef>
            <a:spcAft>
              <a:spcPct val="35000"/>
            </a:spcAft>
            <a:buNone/>
          </a:pPr>
          <a:r>
            <a:rPr lang="en-GB" sz="2000" kern="1200" dirty="0"/>
            <a:t>             Result</a:t>
          </a:r>
        </a:p>
      </dsp:txBody>
      <dsp:txXfrm>
        <a:off x="5928121" y="0"/>
        <a:ext cx="3202781" cy="381000"/>
      </dsp:txXfrm>
    </dsp:sp>
    <dsp:sp modelId="{BE2234C7-A885-AF4A-95DC-4848E2C4421C}">
      <dsp:nvSpPr>
        <dsp:cNvPr id="0" name=""/>
        <dsp:cNvSpPr/>
      </dsp:nvSpPr>
      <dsp:spPr>
        <a:xfrm>
          <a:off x="8604646" y="0"/>
          <a:ext cx="3583781" cy="381000"/>
        </a:xfrm>
        <a:prstGeom prst="chevron">
          <a:avLst/>
        </a:prstGeom>
        <a:solidFill>
          <a:schemeClr val="accent6">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kern="1200" dirty="0"/>
            <a:t>Discussion</a:t>
          </a:r>
        </a:p>
      </dsp:txBody>
      <dsp:txXfrm>
        <a:off x="8795146" y="0"/>
        <a:ext cx="3202781" cy="381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072F3-208B-A148-A431-6B0191C70C96}">
      <dsp:nvSpPr>
        <dsp:cNvPr id="0" name=""/>
        <dsp:cNvSpPr/>
      </dsp:nvSpPr>
      <dsp:spPr>
        <a:xfrm>
          <a:off x="3784451" y="1263016"/>
          <a:ext cx="1980426" cy="399686"/>
        </a:xfrm>
        <a:custGeom>
          <a:avLst/>
          <a:gdLst/>
          <a:ahLst/>
          <a:cxnLst/>
          <a:rect l="0" t="0" r="0" b="0"/>
          <a:pathLst>
            <a:path>
              <a:moveTo>
                <a:pt x="0" y="0"/>
              </a:moveTo>
              <a:lnTo>
                <a:pt x="0" y="272374"/>
              </a:lnTo>
              <a:lnTo>
                <a:pt x="1980426" y="272374"/>
              </a:lnTo>
              <a:lnTo>
                <a:pt x="1980426" y="399686"/>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A39F739-C9CE-714E-9209-A3C077C4E08F}">
      <dsp:nvSpPr>
        <dsp:cNvPr id="0" name=""/>
        <dsp:cNvSpPr/>
      </dsp:nvSpPr>
      <dsp:spPr>
        <a:xfrm>
          <a:off x="1829166" y="1263016"/>
          <a:ext cx="1955284" cy="399686"/>
        </a:xfrm>
        <a:custGeom>
          <a:avLst/>
          <a:gdLst/>
          <a:ahLst/>
          <a:cxnLst/>
          <a:rect l="0" t="0" r="0" b="0"/>
          <a:pathLst>
            <a:path>
              <a:moveTo>
                <a:pt x="1955284" y="0"/>
              </a:moveTo>
              <a:lnTo>
                <a:pt x="1955284" y="272374"/>
              </a:lnTo>
              <a:lnTo>
                <a:pt x="0" y="272374"/>
              </a:lnTo>
              <a:lnTo>
                <a:pt x="0" y="399686"/>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4693A40-FCB1-F946-920B-F084FCFCEFE0}">
      <dsp:nvSpPr>
        <dsp:cNvPr id="0" name=""/>
        <dsp:cNvSpPr/>
      </dsp:nvSpPr>
      <dsp:spPr>
        <a:xfrm>
          <a:off x="2228623" y="390349"/>
          <a:ext cx="3111656" cy="87266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42E7E9B-1C28-C544-A9CE-FE960DE9C081}">
      <dsp:nvSpPr>
        <dsp:cNvPr id="0" name=""/>
        <dsp:cNvSpPr/>
      </dsp:nvSpPr>
      <dsp:spPr>
        <a:xfrm>
          <a:off x="2381320" y="535412"/>
          <a:ext cx="3111656" cy="872667"/>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712 computer detected events needing attention</a:t>
          </a:r>
        </a:p>
      </dsp:txBody>
      <dsp:txXfrm>
        <a:off x="2406880" y="560972"/>
        <a:ext cx="3060536" cy="821547"/>
      </dsp:txXfrm>
    </dsp:sp>
    <dsp:sp modelId="{62C4C7CF-8DE2-4C48-BF9A-759A29C09AEF}">
      <dsp:nvSpPr>
        <dsp:cNvPr id="0" name=""/>
        <dsp:cNvSpPr/>
      </dsp:nvSpPr>
      <dsp:spPr>
        <a:xfrm>
          <a:off x="1437" y="1662702"/>
          <a:ext cx="3655458" cy="70371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021356-D32A-424F-A31D-57F39EA24179}">
      <dsp:nvSpPr>
        <dsp:cNvPr id="0" name=""/>
        <dsp:cNvSpPr/>
      </dsp:nvSpPr>
      <dsp:spPr>
        <a:xfrm>
          <a:off x="154135" y="1807765"/>
          <a:ext cx="3655458" cy="703718"/>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Control Group:  385 events</a:t>
          </a:r>
        </a:p>
        <a:p>
          <a:pPr marL="0" lvl="0" indent="0" algn="ctr" defTabSz="711200">
            <a:lnSpc>
              <a:spcPct val="90000"/>
            </a:lnSpc>
            <a:spcBef>
              <a:spcPct val="0"/>
            </a:spcBef>
            <a:spcAft>
              <a:spcPct val="35000"/>
            </a:spcAft>
            <a:buNone/>
          </a:pPr>
          <a:r>
            <a:rPr lang="en-GB" sz="1600" kern="1200" dirty="0"/>
            <a:t>Response Rate: 22%</a:t>
          </a:r>
        </a:p>
      </dsp:txBody>
      <dsp:txXfrm>
        <a:off x="174746" y="1828376"/>
        <a:ext cx="3614236" cy="662496"/>
      </dsp:txXfrm>
    </dsp:sp>
    <dsp:sp modelId="{2F89258C-D4B5-D041-9CEF-BC7C1900E8C8}">
      <dsp:nvSpPr>
        <dsp:cNvPr id="0" name=""/>
        <dsp:cNvSpPr/>
      </dsp:nvSpPr>
      <dsp:spPr>
        <a:xfrm>
          <a:off x="3962291" y="1662702"/>
          <a:ext cx="3605173" cy="703718"/>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CE9F23-E835-2949-933F-087F5C4C0AB6}">
      <dsp:nvSpPr>
        <dsp:cNvPr id="0" name=""/>
        <dsp:cNvSpPr/>
      </dsp:nvSpPr>
      <dsp:spPr>
        <a:xfrm>
          <a:off x="4114988" y="1807765"/>
          <a:ext cx="3605173" cy="703718"/>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Study Group: 327 events</a:t>
          </a:r>
        </a:p>
        <a:p>
          <a:pPr marL="0" lvl="0" indent="0" algn="ctr" defTabSz="711200">
            <a:lnSpc>
              <a:spcPct val="90000"/>
            </a:lnSpc>
            <a:spcBef>
              <a:spcPct val="0"/>
            </a:spcBef>
            <a:spcAft>
              <a:spcPct val="35000"/>
            </a:spcAft>
            <a:buNone/>
          </a:pPr>
          <a:r>
            <a:rPr lang="en-GB" sz="1600" kern="1200" dirty="0"/>
            <a:t>Response Rate: 51%</a:t>
          </a:r>
        </a:p>
      </dsp:txBody>
      <dsp:txXfrm>
        <a:off x="4135599" y="1828376"/>
        <a:ext cx="3563951" cy="66249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17/7/2024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17/7/2024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399038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14564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301379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41579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403598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104741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158349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130527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30466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148467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421524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381799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2985944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CBB971FD-D847-BF4C-933A-802E03ED89A8}"/>
              </a:ext>
            </a:extLst>
          </p:cNvPr>
          <p:cNvSpPr txBox="1"/>
          <p:nvPr userDrawn="1"/>
        </p:nvSpPr>
        <p:spPr>
          <a:xfrm>
            <a:off x="875420" y="1988840"/>
            <a:ext cx="10441160" cy="4401077"/>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pPr algn="l" fontAlgn="base"/>
            <a:r>
              <a:rPr lang="en-AU" sz="1600" b="0" i="0" dirty="0">
                <a:solidFill>
                  <a:schemeClr val="bg1"/>
                </a:solidFill>
                <a:effectLst/>
              </a:rPr>
              <a:t>The University of Melbourne acknowledges the Traditional Owners of the unceded land on which we work, learn and live: the Wurundjeri </a:t>
            </a:r>
            <a:r>
              <a:rPr lang="en-AU" sz="1600" b="0" i="0" dirty="0" err="1">
                <a:solidFill>
                  <a:schemeClr val="bg1"/>
                </a:solidFill>
                <a:effectLst/>
              </a:rPr>
              <a:t>Woi</a:t>
            </a:r>
            <a:r>
              <a:rPr lang="en-AU" sz="1600" b="0" i="0" dirty="0">
                <a:solidFill>
                  <a:schemeClr val="bg1"/>
                </a:solidFill>
                <a:effectLst/>
              </a:rPr>
              <a:t>-wurrung and Bunurong peoples (Burnley, </a:t>
            </a:r>
            <a:r>
              <a:rPr lang="en-AU" sz="1600" b="0" i="0" dirty="0" err="1">
                <a:solidFill>
                  <a:schemeClr val="bg1"/>
                </a:solidFill>
                <a:effectLst/>
              </a:rPr>
              <a:t>Fishermans</a:t>
            </a:r>
            <a:r>
              <a:rPr lang="en-AU" sz="1600" b="0" i="0" dirty="0">
                <a:solidFill>
                  <a:schemeClr val="bg1"/>
                </a:solidFill>
                <a:effectLst/>
              </a:rPr>
              <a:t> Bend, Parkville, Southbank and Werribee campuses), the Yorta </a:t>
            </a:r>
            <a:r>
              <a:rPr lang="en-AU" sz="1600" b="0" i="0" dirty="0" err="1">
                <a:solidFill>
                  <a:schemeClr val="bg1"/>
                </a:solidFill>
                <a:effectLst/>
              </a:rPr>
              <a:t>Yorta</a:t>
            </a:r>
            <a:r>
              <a:rPr lang="en-AU" sz="1600" b="0" i="0" dirty="0">
                <a:solidFill>
                  <a:schemeClr val="bg1"/>
                </a:solidFill>
                <a:effectLst/>
              </a:rPr>
              <a:t> Nation (Dookie and Shepparton campuses), and the Dja </a:t>
            </a:r>
            <a:r>
              <a:rPr lang="en-AU" sz="1600" b="0" i="0" dirty="0" err="1">
                <a:solidFill>
                  <a:schemeClr val="bg1"/>
                </a:solidFill>
                <a:effectLst/>
              </a:rPr>
              <a:t>Dja</a:t>
            </a:r>
            <a:r>
              <a:rPr lang="en-AU" sz="1600" b="0" i="0" dirty="0">
                <a:solidFill>
                  <a:schemeClr val="bg1"/>
                </a:solidFill>
                <a:effectLst/>
              </a:rPr>
              <a:t> Wurrung people (Creswick campus).</a:t>
            </a:r>
          </a:p>
          <a:p>
            <a:pPr algn="l" fontAlgn="base"/>
            <a:r>
              <a:rPr lang="en-AU" sz="1600" b="0" i="0" dirty="0">
                <a:solidFill>
                  <a:schemeClr val="bg1"/>
                </a:solidFill>
                <a:effectLst/>
              </a:rPr>
              <a:t> </a:t>
            </a:r>
          </a:p>
          <a:p>
            <a:pPr algn="l" fontAlgn="base"/>
            <a:r>
              <a:rPr lang="en-AU" sz="1600" b="0" i="0" dirty="0">
                <a:solidFill>
                  <a:schemeClr val="bg1"/>
                </a:solidFill>
                <a:effectLst/>
              </a:rPr>
              <a:t>The University also acknowledges and is grateful to the Traditional Owners, Elders and Knowledge Holders of all Indigenous nations and clans who have been instrumental in our reconciliation journey.</a:t>
            </a:r>
          </a:p>
          <a:p>
            <a:pPr algn="l" fontAlgn="base"/>
            <a:r>
              <a:rPr lang="en-AU" sz="1600" b="0" i="0" dirty="0">
                <a:solidFill>
                  <a:schemeClr val="bg1"/>
                </a:solidFill>
                <a:effectLst/>
              </a:rPr>
              <a:t> </a:t>
            </a:r>
          </a:p>
          <a:p>
            <a:pPr algn="l" fontAlgn="base"/>
            <a:r>
              <a:rPr lang="en-AU" sz="1600" b="0" i="0" dirty="0">
                <a:solidFill>
                  <a:schemeClr val="bg1"/>
                </a:solidFill>
                <a:effectLs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fontAlgn="base"/>
            <a:r>
              <a:rPr lang="en-AU" sz="1600" b="0" i="0" dirty="0">
                <a:solidFill>
                  <a:schemeClr val="bg1"/>
                </a:solidFill>
                <a:effectLst/>
              </a:rPr>
              <a:t> </a:t>
            </a:r>
          </a:p>
          <a:p>
            <a:pPr algn="l" fontAlgn="base"/>
            <a:r>
              <a:rPr lang="en-AU" sz="1600" b="0" i="0" dirty="0">
                <a:solidFill>
                  <a:schemeClr val="bg1"/>
                </a:solidFill>
                <a:effectLs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endParaRPr lang="en-AU" dirty="0"/>
          </a:p>
        </p:txBody>
      </p:sp>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3529" y="5829"/>
            <a:ext cx="12199058" cy="6852171"/>
          </a:xfrm>
          <a:prstGeom prst="rect">
            <a:avLst/>
          </a:prstGeom>
        </p:spPr>
      </p:pic>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sldNum="0" hdr="0" ft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diagramQuickStyle" Target="../diagrams/quickStyle20.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diagramLayout" Target="../diagrams/layout20.xml"/><Relationship Id="rId17" Type="http://schemas.openxmlformats.org/officeDocument/2006/relationships/image" Target="../media/image44.svg"/><Relationship Id="rId2" Type="http://schemas.openxmlformats.org/officeDocument/2006/relationships/notesSlide" Target="../notesSlides/notesSlide12.xml"/><Relationship Id="rId16"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35.svg"/><Relationship Id="rId11" Type="http://schemas.openxmlformats.org/officeDocument/2006/relationships/diagramData" Target="../diagrams/data20.xml"/><Relationship Id="rId5" Type="http://schemas.openxmlformats.org/officeDocument/2006/relationships/image" Target="../media/image34.png"/><Relationship Id="rId15" Type="http://schemas.microsoft.com/office/2007/relationships/diagramDrawing" Target="../diagrams/drawing20.xml"/><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diagramColors" Target="../diagrams/colors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3.xml"/><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diagramQuickStyle" Target="../diagrams/quickStyle3.xml"/><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diagramLayout" Target="../diagrams/layout3.xml"/><Relationship Id="rId5" Type="http://schemas.openxmlformats.org/officeDocument/2006/relationships/image" Target="../media/image35.svg"/><Relationship Id="rId10" Type="http://schemas.openxmlformats.org/officeDocument/2006/relationships/diagramData" Target="../diagrams/data3.xml"/><Relationship Id="rId4" Type="http://schemas.openxmlformats.org/officeDocument/2006/relationships/image" Target="../media/image34.png"/><Relationship Id="rId9" Type="http://schemas.openxmlformats.org/officeDocument/2006/relationships/image" Target="../media/image39.svg"/><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1.pn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2.pn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1.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a:xfrm>
            <a:off x="111599" y="1186696"/>
            <a:ext cx="11734800" cy="1868608"/>
          </a:xfrm>
        </p:spPr>
        <p:txBody>
          <a:bodyPr/>
          <a:lstStyle/>
          <a:p>
            <a:pPr algn="ctr"/>
            <a:br>
              <a:rPr lang="en-AU" sz="4000" dirty="0"/>
            </a:br>
            <a:r>
              <a:rPr lang="en-US" sz="4000" dirty="0"/>
              <a:t>Protocol-Based Computer Reminders, The Quality of Care and The Non-Perfection of Man</a:t>
            </a:r>
            <a:endParaRPr lang="en-AU" sz="4000"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sp>
        <p:nvSpPr>
          <p:cNvPr id="6" name="TextBox 5">
            <a:extLst>
              <a:ext uri="{FF2B5EF4-FFF2-40B4-BE49-F238E27FC236}">
                <a16:creationId xmlns:a16="http://schemas.microsoft.com/office/drawing/2014/main" id="{1C67746F-B5F3-06A0-2BED-6E25E6A69064}"/>
              </a:ext>
            </a:extLst>
          </p:cNvPr>
          <p:cNvSpPr txBox="1"/>
          <p:nvPr/>
        </p:nvSpPr>
        <p:spPr>
          <a:xfrm>
            <a:off x="4327538" y="3433313"/>
            <a:ext cx="3536923" cy="523220"/>
          </a:xfrm>
          <a:prstGeom prst="rect">
            <a:avLst/>
          </a:prstGeom>
          <a:noFill/>
        </p:spPr>
        <p:txBody>
          <a:bodyPr wrap="square">
            <a:spAutoFit/>
          </a:bodyPr>
          <a:lstStyle/>
          <a:p>
            <a:r>
              <a:rPr lang="en-US" sz="2800" b="1" dirty="0">
                <a:solidFill>
                  <a:schemeClr val="bg1"/>
                </a:solidFill>
              </a:rPr>
              <a:t>McDonald CJ., 1976</a:t>
            </a:r>
          </a:p>
        </p:txBody>
      </p:sp>
    </p:spTree>
    <p:extLst>
      <p:ext uri="{BB962C8B-B14F-4D97-AF65-F5344CB8AC3E}">
        <p14:creationId xmlns:p14="http://schemas.microsoft.com/office/powerpoint/2010/main" val="275694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259443" y="1060400"/>
            <a:ext cx="9289098" cy="461537"/>
          </a:xfrm>
          <a:prstGeom prst="rect">
            <a:avLst/>
          </a:prstGeom>
          <a:noFill/>
        </p:spPr>
        <p:txBody>
          <a:bodyPr wrap="square" rtlCol="0">
            <a:spAutoFit/>
          </a:bodyPr>
          <a:lstStyle/>
          <a:p>
            <a:r>
              <a:rPr lang="en-US" b="1" dirty="0"/>
              <a:t>Summary Results</a:t>
            </a:r>
          </a:p>
        </p:txBody>
      </p:sp>
      <p:graphicFrame>
        <p:nvGraphicFramePr>
          <p:cNvPr id="2" name="Diagram 1">
            <a:extLst>
              <a:ext uri="{FF2B5EF4-FFF2-40B4-BE49-F238E27FC236}">
                <a16:creationId xmlns:a16="http://schemas.microsoft.com/office/drawing/2014/main" id="{936C3F8A-53D5-15AE-EC87-6FF66746D004}"/>
              </a:ext>
            </a:extLst>
          </p:cNvPr>
          <p:cNvGraphicFramePr/>
          <p:nvPr>
            <p:extLst>
              <p:ext uri="{D42A27DB-BD31-4B8C-83A1-F6EECF244321}">
                <p14:modId xmlns:p14="http://schemas.microsoft.com/office/powerpoint/2010/main" val="3668394809"/>
              </p:ext>
            </p:extLst>
          </p:nvPr>
        </p:nvGraphicFramePr>
        <p:xfrm>
          <a:off x="1826941" y="467317"/>
          <a:ext cx="7721600" cy="290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0815FCC-BA45-C9B2-9854-2399ADB67BF8}"/>
              </a:ext>
            </a:extLst>
          </p:cNvPr>
          <p:cNvSpPr txBox="1"/>
          <p:nvPr/>
        </p:nvSpPr>
        <p:spPr>
          <a:xfrm>
            <a:off x="647700" y="3129600"/>
            <a:ext cx="10896600" cy="338233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b="1" dirty="0"/>
              <a:t>Each physician responded to a greater percentage of events when given computer recommendations then when not</a:t>
            </a:r>
          </a:p>
          <a:p>
            <a:pPr marL="342900" indent="-342900">
              <a:lnSpc>
                <a:spcPct val="120000"/>
              </a:lnSpc>
              <a:buFont typeface="Arial" panose="020B0604020202020204" pitchFamily="34" charset="0"/>
              <a:buChar char="•"/>
            </a:pPr>
            <a:r>
              <a:rPr lang="en-US" sz="2000" b="1" dirty="0"/>
              <a:t>Response rate: </a:t>
            </a:r>
            <a:r>
              <a:rPr lang="en-US" sz="2000" dirty="0"/>
              <a:t>control events vs. study events</a:t>
            </a:r>
          </a:p>
          <a:p>
            <a:pPr marL="952348" lvl="1" indent="-342900">
              <a:lnSpc>
                <a:spcPct val="120000"/>
              </a:lnSpc>
              <a:buFont typeface="Courier New" panose="02070309020205020404" pitchFamily="49" charset="0"/>
              <a:buChar char="o"/>
            </a:pPr>
            <a:r>
              <a:rPr lang="en-US" sz="2000" dirty="0"/>
              <a:t>Least effect: 35% vs. 53% (by an intern)</a:t>
            </a:r>
          </a:p>
          <a:p>
            <a:pPr marL="952348" lvl="1" indent="-342900">
              <a:lnSpc>
                <a:spcPct val="120000"/>
              </a:lnSpc>
              <a:buFont typeface="Courier New" panose="02070309020205020404" pitchFamily="49" charset="0"/>
              <a:buChar char="o"/>
            </a:pPr>
            <a:r>
              <a:rPr lang="en-US" sz="2000" dirty="0"/>
              <a:t>Greatest effect: 25% vs. 71% (by a 2nd year resident)</a:t>
            </a:r>
          </a:p>
          <a:p>
            <a:pPr marL="342900" indent="-342900">
              <a:lnSpc>
                <a:spcPct val="120000"/>
              </a:lnSpc>
              <a:buFont typeface="Arial" panose="020B0604020202020204" pitchFamily="34" charset="0"/>
              <a:buChar char="•"/>
            </a:pPr>
            <a:r>
              <a:rPr lang="en-US" sz="2000" b="1" dirty="0"/>
              <a:t>Agreement rate: </a:t>
            </a:r>
            <a:r>
              <a:rPr lang="en-US" sz="2000" dirty="0"/>
              <a:t>86% suggestions have been noted</a:t>
            </a:r>
          </a:p>
          <a:p>
            <a:pPr marL="952348" lvl="1" indent="-342900">
              <a:lnSpc>
                <a:spcPct val="120000"/>
              </a:lnSpc>
              <a:buFont typeface="Courier New" panose="02070309020205020404" pitchFamily="49" charset="0"/>
              <a:buChar char="o"/>
            </a:pPr>
            <a:r>
              <a:rPr lang="en-US" sz="2000" dirty="0"/>
              <a:t>Agreement: 65%</a:t>
            </a:r>
          </a:p>
          <a:p>
            <a:pPr marL="952348" lvl="1" indent="-342900">
              <a:lnSpc>
                <a:spcPct val="120000"/>
              </a:lnSpc>
              <a:buFont typeface="Courier New" panose="02070309020205020404" pitchFamily="49" charset="0"/>
              <a:buChar char="o"/>
            </a:pPr>
            <a:r>
              <a:rPr lang="en-US" sz="2000" dirty="0"/>
              <a:t>Disagreement: 20%</a:t>
            </a:r>
          </a:p>
          <a:p>
            <a:pPr marL="952348" lvl="1" indent="-342900">
              <a:lnSpc>
                <a:spcPct val="120000"/>
              </a:lnSpc>
              <a:buFont typeface="Courier New" panose="02070309020205020404" pitchFamily="49" charset="0"/>
              <a:buChar char="o"/>
            </a:pPr>
            <a:r>
              <a:rPr lang="en-US" sz="2000" dirty="0"/>
              <a:t>Missing data: 15% </a:t>
            </a:r>
          </a:p>
        </p:txBody>
      </p:sp>
      <p:sp>
        <p:nvSpPr>
          <p:cNvPr id="8" name="Title 1">
            <a:extLst>
              <a:ext uri="{FF2B5EF4-FFF2-40B4-BE49-F238E27FC236}">
                <a16:creationId xmlns:a16="http://schemas.microsoft.com/office/drawing/2014/main" id="{F8F01F6A-D9E2-3F89-5EE8-C135929B2962}"/>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10" name="Rectangle 9">
            <a:extLst>
              <a:ext uri="{FF2B5EF4-FFF2-40B4-BE49-F238E27FC236}">
                <a16:creationId xmlns:a16="http://schemas.microsoft.com/office/drawing/2014/main" id="{665C6B7F-22A6-4ECC-156A-A5FCF67CC9DD}"/>
              </a:ext>
            </a:extLst>
          </p:cNvPr>
          <p:cNvSpPr/>
          <p:nvPr/>
        </p:nvSpPr>
        <p:spPr>
          <a:xfrm>
            <a:off x="1600200" y="5410200"/>
            <a:ext cx="2362200" cy="68580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Right Arrow 10">
            <a:extLst>
              <a:ext uri="{FF2B5EF4-FFF2-40B4-BE49-F238E27FC236}">
                <a16:creationId xmlns:a16="http://schemas.microsoft.com/office/drawing/2014/main" id="{81AE8431-EFF3-0E70-63E7-A0FED6DD50C7}"/>
              </a:ext>
            </a:extLst>
          </p:cNvPr>
          <p:cNvSpPr/>
          <p:nvPr/>
        </p:nvSpPr>
        <p:spPr>
          <a:xfrm>
            <a:off x="4083670" y="5627151"/>
            <a:ext cx="457200" cy="251898"/>
          </a:xfrm>
          <a:prstGeom prst="rightArrow">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86F5BD81-F6D5-85A8-2881-B604C3338D5D}"/>
              </a:ext>
            </a:extLst>
          </p:cNvPr>
          <p:cNvSpPr txBox="1"/>
          <p:nvPr/>
        </p:nvSpPr>
        <p:spPr>
          <a:xfrm>
            <a:off x="4606694" y="5553045"/>
            <a:ext cx="7168066" cy="400110"/>
          </a:xfrm>
          <a:prstGeom prst="rect">
            <a:avLst/>
          </a:prstGeom>
          <a:noFill/>
        </p:spPr>
        <p:txBody>
          <a:bodyPr wrap="square" rtlCol="0">
            <a:spAutoFit/>
          </a:bodyPr>
          <a:lstStyle/>
          <a:p>
            <a:r>
              <a:rPr lang="en-US" sz="2000" b="1" dirty="0"/>
              <a:t>77% physician agreement with the protocol logic</a:t>
            </a:r>
          </a:p>
        </p:txBody>
      </p:sp>
      <p:graphicFrame>
        <p:nvGraphicFramePr>
          <p:cNvPr id="15" name="Content Placeholder 4">
            <a:extLst>
              <a:ext uri="{FF2B5EF4-FFF2-40B4-BE49-F238E27FC236}">
                <a16:creationId xmlns:a16="http://schemas.microsoft.com/office/drawing/2014/main" id="{B6182B1F-F17B-E0D5-A2F1-EE111B642A73}"/>
              </a:ext>
            </a:extLst>
          </p:cNvPr>
          <p:cNvGraphicFramePr>
            <a:graphicFrameLocks/>
          </p:cNvGraphicFramePr>
          <p:nvPr>
            <p:extLst>
              <p:ext uri="{D42A27DB-BD31-4B8C-83A1-F6EECF244321}">
                <p14:modId xmlns:p14="http://schemas.microsoft.com/office/powerpoint/2010/main" val="1092788972"/>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Slide Number Placeholder 13">
            <a:extLst>
              <a:ext uri="{FF2B5EF4-FFF2-40B4-BE49-F238E27FC236}">
                <a16:creationId xmlns:a16="http://schemas.microsoft.com/office/drawing/2014/main" id="{43B02142-D0F1-6FAE-D9F6-8CBB087E48E9}"/>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10</a:t>
            </a:fld>
            <a:r>
              <a:t>]</a:t>
            </a:r>
            <a:endParaRPr lang="en-AU" dirty="0"/>
          </a:p>
        </p:txBody>
      </p:sp>
    </p:spTree>
    <p:extLst>
      <p:ext uri="{BB962C8B-B14F-4D97-AF65-F5344CB8AC3E}">
        <p14:creationId xmlns:p14="http://schemas.microsoft.com/office/powerpoint/2010/main" val="105653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117893" y="1143000"/>
            <a:ext cx="9289098" cy="461537"/>
          </a:xfrm>
          <a:prstGeom prst="rect">
            <a:avLst/>
          </a:prstGeom>
          <a:noFill/>
        </p:spPr>
        <p:txBody>
          <a:bodyPr wrap="square" rtlCol="0">
            <a:spAutoFit/>
          </a:bodyPr>
          <a:lstStyle/>
          <a:p>
            <a:r>
              <a:rPr lang="en-US" b="1" dirty="0"/>
              <a:t>Results Analysis</a:t>
            </a:r>
          </a:p>
        </p:txBody>
      </p:sp>
      <p:sp>
        <p:nvSpPr>
          <p:cNvPr id="7" name="TextBox 6">
            <a:extLst>
              <a:ext uri="{FF2B5EF4-FFF2-40B4-BE49-F238E27FC236}">
                <a16:creationId xmlns:a16="http://schemas.microsoft.com/office/drawing/2014/main" id="{F1B83E34-6D37-3A00-9C05-552F89D37C38}"/>
              </a:ext>
            </a:extLst>
          </p:cNvPr>
          <p:cNvSpPr txBox="1"/>
          <p:nvPr/>
        </p:nvSpPr>
        <p:spPr>
          <a:xfrm>
            <a:off x="914400" y="2133600"/>
            <a:ext cx="10363200" cy="2239139"/>
          </a:xfrm>
          <a:prstGeom prst="rect">
            <a:avLst/>
          </a:prstGeom>
          <a:noFill/>
        </p:spPr>
        <p:txBody>
          <a:bodyPr wrap="square">
            <a:spAutoFit/>
          </a:bodyPr>
          <a:lstStyle/>
          <a:p>
            <a:pPr>
              <a:lnSpc>
                <a:spcPct val="150000"/>
              </a:lnSpc>
            </a:pPr>
            <a:r>
              <a:rPr lang="en-US" b="1" dirty="0"/>
              <a:t>Three factors that might have influenced outcomes</a:t>
            </a:r>
          </a:p>
          <a:p>
            <a:pPr marL="1066648" lvl="1" indent="-457200">
              <a:lnSpc>
                <a:spcPct val="150000"/>
              </a:lnSpc>
              <a:buFont typeface="+mj-lt"/>
              <a:buAutoNum type="arabicPeriod"/>
            </a:pPr>
            <a:r>
              <a:rPr lang="en-US" dirty="0"/>
              <a:t>The type of the event</a:t>
            </a:r>
          </a:p>
          <a:p>
            <a:pPr marL="1066648" lvl="1" indent="-457200">
              <a:lnSpc>
                <a:spcPct val="150000"/>
              </a:lnSpc>
              <a:buFont typeface="+mj-lt"/>
              <a:buAutoNum type="arabicPeriod"/>
            </a:pPr>
            <a:r>
              <a:rPr lang="en-US" dirty="0"/>
              <a:t>The level of physician training</a:t>
            </a:r>
          </a:p>
          <a:p>
            <a:pPr marL="1066648" lvl="1" indent="-457200">
              <a:lnSpc>
                <a:spcPct val="150000"/>
              </a:lnSpc>
              <a:buFont typeface="+mj-lt"/>
              <a:buAutoNum type="arabicPeriod"/>
            </a:pPr>
            <a:r>
              <a:rPr lang="en-US" dirty="0"/>
              <a:t>The order in which physicians served as study and control subjects</a:t>
            </a:r>
          </a:p>
        </p:txBody>
      </p:sp>
      <p:sp>
        <p:nvSpPr>
          <p:cNvPr id="10" name="Title 1">
            <a:extLst>
              <a:ext uri="{FF2B5EF4-FFF2-40B4-BE49-F238E27FC236}">
                <a16:creationId xmlns:a16="http://schemas.microsoft.com/office/drawing/2014/main" id="{DF326669-4963-95C0-F264-57D63DB116CE}"/>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6" name="Content Placeholder 4">
            <a:extLst>
              <a:ext uri="{FF2B5EF4-FFF2-40B4-BE49-F238E27FC236}">
                <a16:creationId xmlns:a16="http://schemas.microsoft.com/office/drawing/2014/main" id="{E6AF25F3-7498-39EC-B448-E52DA17BBB7E}"/>
              </a:ext>
            </a:extLst>
          </p:cNvPr>
          <p:cNvGraphicFramePr>
            <a:graphicFrameLocks/>
          </p:cNvGraphicFramePr>
          <p:nvPr>
            <p:extLst>
              <p:ext uri="{D42A27DB-BD31-4B8C-83A1-F6EECF244321}">
                <p14:modId xmlns:p14="http://schemas.microsoft.com/office/powerpoint/2010/main" val="236910849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lide Number Placeholder 13">
            <a:extLst>
              <a:ext uri="{FF2B5EF4-FFF2-40B4-BE49-F238E27FC236}">
                <a16:creationId xmlns:a16="http://schemas.microsoft.com/office/drawing/2014/main" id="{55EE2D28-BC03-2AF5-C1F7-63795C1A79EF}"/>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11</a:t>
            </a:fld>
            <a:r>
              <a:t>]</a:t>
            </a:r>
            <a:endParaRPr lang="en-AU" dirty="0"/>
          </a:p>
        </p:txBody>
      </p:sp>
    </p:spTree>
    <p:extLst>
      <p:ext uri="{BB962C8B-B14F-4D97-AF65-F5344CB8AC3E}">
        <p14:creationId xmlns:p14="http://schemas.microsoft.com/office/powerpoint/2010/main" val="113368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B83E34-6D37-3A00-9C05-552F89D37C38}"/>
              </a:ext>
            </a:extLst>
          </p:cNvPr>
          <p:cNvSpPr txBox="1"/>
          <p:nvPr/>
        </p:nvSpPr>
        <p:spPr>
          <a:xfrm>
            <a:off x="368919" y="949736"/>
            <a:ext cx="7315200" cy="461537"/>
          </a:xfrm>
          <a:prstGeom prst="rect">
            <a:avLst/>
          </a:prstGeom>
          <a:noFill/>
        </p:spPr>
        <p:txBody>
          <a:bodyPr wrap="square">
            <a:spAutoFit/>
          </a:bodyPr>
          <a:lstStyle/>
          <a:p>
            <a:r>
              <a:rPr lang="en-US" b="1" dirty="0"/>
              <a:t>Result Analysis -- Factor 1: The type of the event</a:t>
            </a:r>
          </a:p>
        </p:txBody>
      </p:sp>
      <p:graphicFrame>
        <p:nvGraphicFramePr>
          <p:cNvPr id="2" name="Table 1">
            <a:extLst>
              <a:ext uri="{FF2B5EF4-FFF2-40B4-BE49-F238E27FC236}">
                <a16:creationId xmlns:a16="http://schemas.microsoft.com/office/drawing/2014/main" id="{DFAE4129-43BA-CB94-EAA2-963601847766}"/>
              </a:ext>
            </a:extLst>
          </p:cNvPr>
          <p:cNvGraphicFramePr>
            <a:graphicFrameLocks noGrp="1"/>
          </p:cNvGraphicFramePr>
          <p:nvPr>
            <p:extLst>
              <p:ext uri="{D42A27DB-BD31-4B8C-83A1-F6EECF244321}">
                <p14:modId xmlns:p14="http://schemas.microsoft.com/office/powerpoint/2010/main" val="894695396"/>
              </p:ext>
            </p:extLst>
          </p:nvPr>
        </p:nvGraphicFramePr>
        <p:xfrm>
          <a:off x="342899" y="1752275"/>
          <a:ext cx="11506202" cy="2819725"/>
        </p:xfrm>
        <a:graphic>
          <a:graphicData uri="http://schemas.openxmlformats.org/drawingml/2006/table">
            <a:tbl>
              <a:tblPr firstRow="1" bandRow="1">
                <a:tableStyleId>{3B4B98B0-60AC-42C2-AFA5-B58CD77FA1E5}</a:tableStyleId>
              </a:tblPr>
              <a:tblGrid>
                <a:gridCol w="1485901">
                  <a:extLst>
                    <a:ext uri="{9D8B030D-6E8A-4147-A177-3AD203B41FA5}">
                      <a16:colId xmlns:a16="http://schemas.microsoft.com/office/drawing/2014/main" val="3629115345"/>
                    </a:ext>
                  </a:extLst>
                </a:gridCol>
                <a:gridCol w="1690521">
                  <a:extLst>
                    <a:ext uri="{9D8B030D-6E8A-4147-A177-3AD203B41FA5}">
                      <a16:colId xmlns:a16="http://schemas.microsoft.com/office/drawing/2014/main" val="3521885680"/>
                    </a:ext>
                  </a:extLst>
                </a:gridCol>
                <a:gridCol w="1665956">
                  <a:extLst>
                    <a:ext uri="{9D8B030D-6E8A-4147-A177-3AD203B41FA5}">
                      <a16:colId xmlns:a16="http://schemas.microsoft.com/office/drawing/2014/main" val="2562018298"/>
                    </a:ext>
                  </a:extLst>
                </a:gridCol>
                <a:gridCol w="1665956">
                  <a:extLst>
                    <a:ext uri="{9D8B030D-6E8A-4147-A177-3AD203B41FA5}">
                      <a16:colId xmlns:a16="http://schemas.microsoft.com/office/drawing/2014/main" val="3623140495"/>
                    </a:ext>
                  </a:extLst>
                </a:gridCol>
                <a:gridCol w="1665956">
                  <a:extLst>
                    <a:ext uri="{9D8B030D-6E8A-4147-A177-3AD203B41FA5}">
                      <a16:colId xmlns:a16="http://schemas.microsoft.com/office/drawing/2014/main" val="1555009565"/>
                    </a:ext>
                  </a:extLst>
                </a:gridCol>
                <a:gridCol w="1665956">
                  <a:extLst>
                    <a:ext uri="{9D8B030D-6E8A-4147-A177-3AD203B41FA5}">
                      <a16:colId xmlns:a16="http://schemas.microsoft.com/office/drawing/2014/main" val="4020005241"/>
                    </a:ext>
                  </a:extLst>
                </a:gridCol>
                <a:gridCol w="1665956">
                  <a:extLst>
                    <a:ext uri="{9D8B030D-6E8A-4147-A177-3AD203B41FA5}">
                      <a16:colId xmlns:a16="http://schemas.microsoft.com/office/drawing/2014/main" val="3199175869"/>
                    </a:ext>
                  </a:extLst>
                </a:gridCol>
              </a:tblGrid>
              <a:tr h="376539">
                <a:tc rowSpan="2">
                  <a:txBody>
                    <a:bodyPr/>
                    <a:lstStyle/>
                    <a:p>
                      <a:endParaRPr lang="en-US" sz="16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en-US" sz="1600" dirty="0"/>
                        <a:t>Control Group</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3">
                  <a:txBody>
                    <a:bodyPr/>
                    <a:lstStyle/>
                    <a:p>
                      <a:r>
                        <a:rPr lang="en-US" sz="1600" dirty="0"/>
                        <a:t>Study Group</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2533101"/>
                  </a:ext>
                </a:extLst>
              </a:tr>
              <a:tr h="728600">
                <a:tc vMerge="1">
                  <a:txBody>
                    <a:bodyPr/>
                    <a:lstStyle/>
                    <a:p>
                      <a:endParaRPr lang="en-US" sz="1600" dirty="0"/>
                    </a:p>
                  </a:txBody>
                  <a:tcPr/>
                </a:tc>
                <a:tc>
                  <a:txBody>
                    <a:bodyPr/>
                    <a:lstStyle/>
                    <a:p>
                      <a:r>
                        <a:rPr lang="en-US" sz="1600" dirty="0"/>
                        <a:t># event occurring during study</a:t>
                      </a: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 event to which physician responded</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Response Rate</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 event occurring during study</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 event to which physician responded</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Response Rate</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8753190"/>
                  </a:ext>
                </a:extLst>
              </a:tr>
              <a:tr h="577600">
                <a:tc>
                  <a:txBody>
                    <a:bodyPr/>
                    <a:lstStyle/>
                    <a:p>
                      <a:r>
                        <a:rPr lang="en-US" sz="1600" b="1" dirty="0"/>
                        <a:t>Type I event</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163</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30</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18.40%</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153</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66</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600" dirty="0"/>
                        <a:t>43.14%</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78844715"/>
                  </a:ext>
                </a:extLst>
              </a:tr>
              <a:tr h="577600">
                <a:tc>
                  <a:txBody>
                    <a:bodyPr/>
                    <a:lstStyle/>
                    <a:p>
                      <a:r>
                        <a:rPr lang="en-US" sz="1600" b="1" dirty="0"/>
                        <a:t>Type II event</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165</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37</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22.42%</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119</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72</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60.50%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2367259"/>
                  </a:ext>
                </a:extLst>
              </a:tr>
              <a:tr h="465026">
                <a:tc>
                  <a:txBody>
                    <a:bodyPr/>
                    <a:lstStyle/>
                    <a:p>
                      <a:r>
                        <a:rPr lang="en-US" sz="1600" b="1" dirty="0"/>
                        <a:t>Type III event</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57</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17</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29.82%</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55</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18</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32.73%</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2560649"/>
                  </a:ext>
                </a:extLst>
              </a:tr>
            </a:tbl>
          </a:graphicData>
        </a:graphic>
      </p:graphicFrame>
      <p:sp>
        <p:nvSpPr>
          <p:cNvPr id="3" name="TextBox 2">
            <a:extLst>
              <a:ext uri="{FF2B5EF4-FFF2-40B4-BE49-F238E27FC236}">
                <a16:creationId xmlns:a16="http://schemas.microsoft.com/office/drawing/2014/main" id="{71EBB850-5A60-1C66-7030-3EBB89F45029}"/>
              </a:ext>
            </a:extLst>
          </p:cNvPr>
          <p:cNvSpPr txBox="1"/>
          <p:nvPr/>
        </p:nvSpPr>
        <p:spPr>
          <a:xfrm>
            <a:off x="533400" y="4786956"/>
            <a:ext cx="10944921" cy="1569660"/>
          </a:xfrm>
          <a:prstGeom prst="rect">
            <a:avLst/>
          </a:prstGeom>
          <a:noFill/>
        </p:spPr>
        <p:txBody>
          <a:bodyPr wrap="square" rtlCol="0">
            <a:spAutoFit/>
          </a:bodyPr>
          <a:lstStyle/>
          <a:p>
            <a:pPr marL="342900" indent="-342900">
              <a:buFont typeface="Arial" panose="020B0604020202020204" pitchFamily="34" charset="0"/>
              <a:buChar char="•"/>
            </a:pPr>
            <a:r>
              <a:rPr lang="en-AU" dirty="0"/>
              <a:t>The computer-generated suggestions significantly influenced physician responses across all three event types (P values for Type I, II, III: **, ***, **)</a:t>
            </a:r>
          </a:p>
          <a:p>
            <a:pPr marL="342900" indent="-342900">
              <a:buFont typeface="Arial" panose="020B0604020202020204" pitchFamily="34" charset="0"/>
              <a:buChar char="•"/>
            </a:pPr>
            <a:r>
              <a:rPr lang="en-US" sz="2400" dirty="0"/>
              <a:t>Suggesting a pervasive and consistent influence on the physician’s decision-making process</a:t>
            </a:r>
          </a:p>
        </p:txBody>
      </p:sp>
      <p:sp>
        <p:nvSpPr>
          <p:cNvPr id="9" name="Title 1">
            <a:extLst>
              <a:ext uri="{FF2B5EF4-FFF2-40B4-BE49-F238E27FC236}">
                <a16:creationId xmlns:a16="http://schemas.microsoft.com/office/drawing/2014/main" id="{134085B1-1DE6-5C3C-9985-211DF4688F96}"/>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4" name="Content Placeholder 4">
            <a:extLst>
              <a:ext uri="{FF2B5EF4-FFF2-40B4-BE49-F238E27FC236}">
                <a16:creationId xmlns:a16="http://schemas.microsoft.com/office/drawing/2014/main" id="{E1686149-8235-FFA3-7C97-DC15FF4883CB}"/>
              </a:ext>
            </a:extLst>
          </p:cNvPr>
          <p:cNvGraphicFramePr>
            <a:graphicFrameLocks/>
          </p:cNvGraphicFramePr>
          <p:nvPr>
            <p:extLst>
              <p:ext uri="{D42A27DB-BD31-4B8C-83A1-F6EECF244321}">
                <p14:modId xmlns:p14="http://schemas.microsoft.com/office/powerpoint/2010/main" val="236910849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3">
            <a:extLst>
              <a:ext uri="{FF2B5EF4-FFF2-40B4-BE49-F238E27FC236}">
                <a16:creationId xmlns:a16="http://schemas.microsoft.com/office/drawing/2014/main" id="{7CEDF2CE-079A-1042-7786-5D4DF01C5211}"/>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12</a:t>
            </a:fld>
            <a:r>
              <a:t>]</a:t>
            </a:r>
            <a:endParaRPr lang="en-AU" dirty="0"/>
          </a:p>
        </p:txBody>
      </p:sp>
    </p:spTree>
    <p:extLst>
      <p:ext uri="{BB962C8B-B14F-4D97-AF65-F5344CB8AC3E}">
        <p14:creationId xmlns:p14="http://schemas.microsoft.com/office/powerpoint/2010/main" val="172760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BB850-5A60-1C66-7030-3EBB89F45029}"/>
              </a:ext>
            </a:extLst>
          </p:cNvPr>
          <p:cNvSpPr txBox="1"/>
          <p:nvPr/>
        </p:nvSpPr>
        <p:spPr>
          <a:xfrm>
            <a:off x="317810" y="3422078"/>
            <a:ext cx="11125200" cy="3323987"/>
          </a:xfrm>
          <a:prstGeom prst="rect">
            <a:avLst/>
          </a:prstGeom>
          <a:noFill/>
        </p:spPr>
        <p:txBody>
          <a:bodyPr wrap="square" rtlCol="0">
            <a:spAutoFit/>
          </a:bodyPr>
          <a:lstStyle/>
          <a:p>
            <a:r>
              <a:rPr lang="en-US" sz="2100" b="1" dirty="0"/>
              <a:t>Overall impact of training level: </a:t>
            </a:r>
            <a:r>
              <a:rPr lang="en-US" sz="2100" dirty="0"/>
              <a:t>No significant effect on results</a:t>
            </a:r>
          </a:p>
          <a:p>
            <a:endParaRPr lang="en-US" sz="2100" dirty="0"/>
          </a:p>
          <a:p>
            <a:r>
              <a:rPr lang="en-US" sz="2100" b="1" dirty="0"/>
              <a:t>Significant Interactions detected:</a:t>
            </a:r>
          </a:p>
          <a:p>
            <a:pPr marL="952348" lvl="1" indent="-342900">
              <a:buFont typeface="Arial" panose="020B0604020202020204" pitchFamily="34" charset="0"/>
              <a:buChar char="•"/>
            </a:pPr>
            <a:r>
              <a:rPr lang="en-US" sz="2100" b="1" dirty="0"/>
              <a:t>Within study events:</a:t>
            </a:r>
          </a:p>
          <a:p>
            <a:pPr marL="1561795" lvl="2" indent="-342900">
              <a:buFont typeface="Arial" panose="020B0604020202020204" pitchFamily="34" charset="0"/>
              <a:buChar char="•"/>
            </a:pPr>
            <a:r>
              <a:rPr lang="en-US" sz="2100" dirty="0"/>
              <a:t>Interns responded more frequently than residents to Type II event (P***)</a:t>
            </a:r>
          </a:p>
          <a:p>
            <a:pPr marL="1561795" lvl="2" indent="-342900">
              <a:buFont typeface="Arial" panose="020B0604020202020204" pitchFamily="34" charset="0"/>
              <a:buChar char="•"/>
            </a:pPr>
            <a:r>
              <a:rPr lang="en-US" sz="2100" dirty="0"/>
              <a:t>Residents responded more </a:t>
            </a:r>
            <a:r>
              <a:rPr lang="en-US" sz="2100" dirty="0" err="1"/>
              <a:t>frqeuntly</a:t>
            </a:r>
            <a:r>
              <a:rPr lang="en-US" sz="2100" dirty="0"/>
              <a:t> than interns to Type I events (P*)</a:t>
            </a:r>
          </a:p>
          <a:p>
            <a:pPr marL="952348" lvl="1" indent="-342900">
              <a:buFont typeface="Arial" panose="020B0604020202020204" pitchFamily="34" charset="0"/>
              <a:buChar char="•"/>
            </a:pPr>
            <a:r>
              <a:rPr lang="en-US" sz="2100" b="1" dirty="0"/>
              <a:t>Within control events:</a:t>
            </a:r>
          </a:p>
          <a:p>
            <a:pPr marL="1561795" lvl="2" indent="-342900">
              <a:buFont typeface="Arial" panose="020B0604020202020204" pitchFamily="34" charset="0"/>
              <a:buChar char="•"/>
            </a:pPr>
            <a:r>
              <a:rPr lang="en-US" sz="2100" dirty="0"/>
              <a:t>No significant differences </a:t>
            </a:r>
            <a:r>
              <a:rPr lang="en-AU" sz="2100" dirty="0"/>
              <a:t>in response rates between interns and residents for any event type.</a:t>
            </a:r>
            <a:endParaRPr lang="en-US" sz="2100" dirty="0"/>
          </a:p>
          <a:p>
            <a:pPr marL="952348" lvl="1" indent="-342900">
              <a:buFont typeface="Arial" panose="020B0604020202020204" pitchFamily="34" charset="0"/>
              <a:buChar char="•"/>
            </a:pPr>
            <a:endParaRPr lang="en-US" sz="2100" dirty="0"/>
          </a:p>
        </p:txBody>
      </p:sp>
      <p:sp>
        <p:nvSpPr>
          <p:cNvPr id="9" name="Title 1">
            <a:extLst>
              <a:ext uri="{FF2B5EF4-FFF2-40B4-BE49-F238E27FC236}">
                <a16:creationId xmlns:a16="http://schemas.microsoft.com/office/drawing/2014/main" id="{131F15DF-B7FB-8F3A-8972-C08CD2414380}"/>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10" name="TextBox 9">
            <a:extLst>
              <a:ext uri="{FF2B5EF4-FFF2-40B4-BE49-F238E27FC236}">
                <a16:creationId xmlns:a16="http://schemas.microsoft.com/office/drawing/2014/main" id="{BC915FAF-47D5-84DD-7B04-A1E51941F67D}"/>
              </a:ext>
            </a:extLst>
          </p:cNvPr>
          <p:cNvSpPr txBox="1"/>
          <p:nvPr/>
        </p:nvSpPr>
        <p:spPr>
          <a:xfrm>
            <a:off x="304800" y="825415"/>
            <a:ext cx="8622681" cy="461537"/>
          </a:xfrm>
          <a:prstGeom prst="rect">
            <a:avLst/>
          </a:prstGeom>
          <a:noFill/>
        </p:spPr>
        <p:txBody>
          <a:bodyPr wrap="square">
            <a:spAutoFit/>
          </a:bodyPr>
          <a:lstStyle/>
          <a:p>
            <a:r>
              <a:rPr lang="en-US" b="1" dirty="0"/>
              <a:t>Result Analysis -- Factor 2: The level of physician training</a:t>
            </a:r>
          </a:p>
        </p:txBody>
      </p:sp>
      <p:graphicFrame>
        <p:nvGraphicFramePr>
          <p:cNvPr id="11" name="Diagram 10">
            <a:extLst>
              <a:ext uri="{FF2B5EF4-FFF2-40B4-BE49-F238E27FC236}">
                <a16:creationId xmlns:a16="http://schemas.microsoft.com/office/drawing/2014/main" id="{4C772814-2D6F-FACD-10FB-4A288EFA6789}"/>
              </a:ext>
            </a:extLst>
          </p:cNvPr>
          <p:cNvGraphicFramePr/>
          <p:nvPr>
            <p:extLst>
              <p:ext uri="{D42A27DB-BD31-4B8C-83A1-F6EECF244321}">
                <p14:modId xmlns:p14="http://schemas.microsoft.com/office/powerpoint/2010/main" val="1419764059"/>
              </p:ext>
            </p:extLst>
          </p:nvPr>
        </p:nvGraphicFramePr>
        <p:xfrm>
          <a:off x="2133600" y="1465708"/>
          <a:ext cx="5334000" cy="1777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4">
            <a:extLst>
              <a:ext uri="{FF2B5EF4-FFF2-40B4-BE49-F238E27FC236}">
                <a16:creationId xmlns:a16="http://schemas.microsoft.com/office/drawing/2014/main" id="{6B121F19-9997-31BE-1A5C-B071BD27FFC2}"/>
              </a:ext>
            </a:extLst>
          </p:cNvPr>
          <p:cNvGraphicFramePr>
            <a:graphicFrameLocks/>
          </p:cNvGraphicFramePr>
          <p:nvPr>
            <p:extLst>
              <p:ext uri="{D42A27DB-BD31-4B8C-83A1-F6EECF244321}">
                <p14:modId xmlns:p14="http://schemas.microsoft.com/office/powerpoint/2010/main" val="236910849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Slide Number Placeholder 13">
            <a:extLst>
              <a:ext uri="{FF2B5EF4-FFF2-40B4-BE49-F238E27FC236}">
                <a16:creationId xmlns:a16="http://schemas.microsoft.com/office/drawing/2014/main" id="{D1C7221A-75E3-EC6B-939D-38F92B453AEF}"/>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13</a:t>
            </a:fld>
            <a:r>
              <a:t>]</a:t>
            </a:r>
            <a:endParaRPr lang="en-AU" dirty="0"/>
          </a:p>
        </p:txBody>
      </p:sp>
    </p:spTree>
    <p:extLst>
      <p:ext uri="{BB962C8B-B14F-4D97-AF65-F5344CB8AC3E}">
        <p14:creationId xmlns:p14="http://schemas.microsoft.com/office/powerpoint/2010/main" val="316175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BB850-5A60-1C66-7030-3EBB89F45029}"/>
              </a:ext>
            </a:extLst>
          </p:cNvPr>
          <p:cNvSpPr txBox="1"/>
          <p:nvPr/>
        </p:nvSpPr>
        <p:spPr>
          <a:xfrm>
            <a:off x="315329" y="2876536"/>
            <a:ext cx="10363201" cy="830740"/>
          </a:xfrm>
          <a:prstGeom prst="rect">
            <a:avLst/>
          </a:prstGeom>
          <a:noFill/>
        </p:spPr>
        <p:txBody>
          <a:bodyPr wrap="square" rtlCol="0">
            <a:spAutoFit/>
          </a:bodyPr>
          <a:lstStyle/>
          <a:p>
            <a:r>
              <a:rPr lang="en-US" b="1" dirty="0"/>
              <a:t>Training effect: </a:t>
            </a:r>
            <a:r>
              <a:rPr lang="en-US" dirty="0"/>
              <a:t>Physicians who were exposed to computer suggestions first (in first study group) are expected to be “trained” by the computer </a:t>
            </a:r>
          </a:p>
        </p:txBody>
      </p:sp>
      <p:sp>
        <p:nvSpPr>
          <p:cNvPr id="8" name="Title 1">
            <a:extLst>
              <a:ext uri="{FF2B5EF4-FFF2-40B4-BE49-F238E27FC236}">
                <a16:creationId xmlns:a16="http://schemas.microsoft.com/office/drawing/2014/main" id="{57B7E254-7957-8B87-A055-95D8624C5AA6}"/>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9" name="TextBox 8">
            <a:extLst>
              <a:ext uri="{FF2B5EF4-FFF2-40B4-BE49-F238E27FC236}">
                <a16:creationId xmlns:a16="http://schemas.microsoft.com/office/drawing/2014/main" id="{1DA78CB0-E78C-363D-927E-8B003E8C59E8}"/>
              </a:ext>
            </a:extLst>
          </p:cNvPr>
          <p:cNvSpPr txBox="1"/>
          <p:nvPr/>
        </p:nvSpPr>
        <p:spPr>
          <a:xfrm>
            <a:off x="202580" y="1399171"/>
            <a:ext cx="10134600" cy="830740"/>
          </a:xfrm>
          <a:prstGeom prst="rect">
            <a:avLst/>
          </a:prstGeom>
          <a:noFill/>
        </p:spPr>
        <p:txBody>
          <a:bodyPr wrap="square">
            <a:spAutoFit/>
          </a:bodyPr>
          <a:lstStyle/>
          <a:p>
            <a:pPr algn="ctr"/>
            <a:r>
              <a:rPr lang="en-US" b="1" dirty="0"/>
              <a:t>Result Analysis -- Factor 3: The order in which physicians served as study and control subjects</a:t>
            </a:r>
          </a:p>
        </p:txBody>
      </p:sp>
      <p:graphicFrame>
        <p:nvGraphicFramePr>
          <p:cNvPr id="12" name="Content Placeholder 4">
            <a:extLst>
              <a:ext uri="{FF2B5EF4-FFF2-40B4-BE49-F238E27FC236}">
                <a16:creationId xmlns:a16="http://schemas.microsoft.com/office/drawing/2014/main" id="{F1A62307-AD80-D098-90C8-43881DE51CDF}"/>
              </a:ext>
            </a:extLst>
          </p:cNvPr>
          <p:cNvGraphicFramePr>
            <a:graphicFrameLocks/>
          </p:cNvGraphicFramePr>
          <p:nvPr>
            <p:extLst>
              <p:ext uri="{D42A27DB-BD31-4B8C-83A1-F6EECF244321}">
                <p14:modId xmlns:p14="http://schemas.microsoft.com/office/powerpoint/2010/main" val="236910849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id="{578EB6DB-7955-F10F-F9CB-CB43C942D406}"/>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14</a:t>
            </a:fld>
            <a:r>
              <a:t>]</a:t>
            </a:r>
            <a:endParaRPr lang="en-AU" dirty="0"/>
          </a:p>
        </p:txBody>
      </p:sp>
      <p:sp>
        <p:nvSpPr>
          <p:cNvPr id="15" name="TextBox 14">
            <a:extLst>
              <a:ext uri="{FF2B5EF4-FFF2-40B4-BE49-F238E27FC236}">
                <a16:creationId xmlns:a16="http://schemas.microsoft.com/office/drawing/2014/main" id="{9FD0651F-4A69-B406-4419-73712C2271C6}"/>
              </a:ext>
            </a:extLst>
          </p:cNvPr>
          <p:cNvSpPr txBox="1"/>
          <p:nvPr/>
        </p:nvSpPr>
        <p:spPr>
          <a:xfrm>
            <a:off x="315329" y="4398985"/>
            <a:ext cx="11561340" cy="830740"/>
          </a:xfrm>
          <a:prstGeom prst="rect">
            <a:avLst/>
          </a:prstGeom>
          <a:noFill/>
        </p:spPr>
        <p:txBody>
          <a:bodyPr wrap="square" rtlCol="0">
            <a:spAutoFit/>
          </a:bodyPr>
          <a:lstStyle/>
          <a:p>
            <a:r>
              <a:rPr lang="en-US" b="1" dirty="0"/>
              <a:t>There was no overall difference </a:t>
            </a:r>
            <a:r>
              <a:rPr lang="en-US" dirty="0"/>
              <a:t>between the results for physicians whose control period was first and those whose control period was second.</a:t>
            </a:r>
          </a:p>
        </p:txBody>
      </p:sp>
    </p:spTree>
    <p:extLst>
      <p:ext uri="{BB962C8B-B14F-4D97-AF65-F5344CB8AC3E}">
        <p14:creationId xmlns:p14="http://schemas.microsoft.com/office/powerpoint/2010/main" val="205029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117893" y="1050832"/>
            <a:ext cx="9289098" cy="523220"/>
          </a:xfrm>
          <a:prstGeom prst="rect">
            <a:avLst/>
          </a:prstGeom>
          <a:noFill/>
        </p:spPr>
        <p:txBody>
          <a:bodyPr wrap="square" rtlCol="0">
            <a:spAutoFit/>
          </a:bodyPr>
          <a:lstStyle/>
          <a:p>
            <a:r>
              <a:rPr lang="en-US" sz="2800" b="1" dirty="0"/>
              <a:t>Discussion</a:t>
            </a:r>
          </a:p>
        </p:txBody>
      </p:sp>
      <p:sp>
        <p:nvSpPr>
          <p:cNvPr id="9" name="Title 1">
            <a:extLst>
              <a:ext uri="{FF2B5EF4-FFF2-40B4-BE49-F238E27FC236}">
                <a16:creationId xmlns:a16="http://schemas.microsoft.com/office/drawing/2014/main" id="{4A5022DE-6869-6375-2618-94E32C5C0029}"/>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2" name="Content Placeholder 4">
            <a:extLst>
              <a:ext uri="{FF2B5EF4-FFF2-40B4-BE49-F238E27FC236}">
                <a16:creationId xmlns:a16="http://schemas.microsoft.com/office/drawing/2014/main" id="{1DBA6FD5-04C1-263D-922B-5DC6DBF9D4D1}"/>
              </a:ext>
            </a:extLst>
          </p:cNvPr>
          <p:cNvGraphicFramePr>
            <a:graphicFrameLocks/>
          </p:cNvGraphicFramePr>
          <p:nvPr>
            <p:extLst>
              <p:ext uri="{D42A27DB-BD31-4B8C-83A1-F6EECF244321}">
                <p14:modId xmlns:p14="http://schemas.microsoft.com/office/powerpoint/2010/main" val="1635434290"/>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id="{85385AD2-498F-E75F-30CE-0689450731D3}"/>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15</a:t>
            </a:fld>
            <a:r>
              <a:t>]</a:t>
            </a:r>
            <a:endParaRPr lang="en-AU" dirty="0"/>
          </a:p>
        </p:txBody>
      </p:sp>
      <p:sp>
        <p:nvSpPr>
          <p:cNvPr id="18" name="TextBox 17">
            <a:extLst>
              <a:ext uri="{FF2B5EF4-FFF2-40B4-BE49-F238E27FC236}">
                <a16:creationId xmlns:a16="http://schemas.microsoft.com/office/drawing/2014/main" id="{FF56FD31-5E28-29E7-6D55-0E712751EF87}"/>
              </a:ext>
            </a:extLst>
          </p:cNvPr>
          <p:cNvSpPr txBox="1"/>
          <p:nvPr/>
        </p:nvSpPr>
        <p:spPr>
          <a:xfrm>
            <a:off x="-152400" y="1893323"/>
            <a:ext cx="11442205" cy="1535677"/>
          </a:xfrm>
          <a:prstGeom prst="rect">
            <a:avLst/>
          </a:prstGeom>
          <a:noFill/>
        </p:spPr>
        <p:txBody>
          <a:bodyPr wrap="square">
            <a:spAutoFit/>
          </a:bodyPr>
          <a:lstStyle/>
          <a:p>
            <a:pPr lvl="1">
              <a:lnSpc>
                <a:spcPct val="120000"/>
              </a:lnSpc>
            </a:pPr>
            <a:r>
              <a:rPr lang="en-US" sz="2000" b="1" dirty="0"/>
              <a:t>This Paper </a:t>
            </a:r>
          </a:p>
          <a:p>
            <a:pPr marL="1561795" lvl="2" indent="-342900">
              <a:lnSpc>
                <a:spcPct val="120000"/>
              </a:lnSpc>
              <a:buFont typeface="Arial" panose="020B0604020202020204" pitchFamily="34" charset="0"/>
              <a:buChar char="•"/>
            </a:pPr>
            <a:r>
              <a:rPr lang="en-US" sz="2000" dirty="0"/>
              <a:t>Aims to test the Hypothesis 2: </a:t>
            </a:r>
            <a:r>
              <a:rPr lang="en-US" sz="2000" b="1" dirty="0">
                <a:solidFill>
                  <a:schemeClr val="bg2"/>
                </a:solidFill>
                <a:cs typeface="Arial" pitchFamily="34" charset="0"/>
              </a:rPr>
              <a:t>Human Intrinsic limits </a:t>
            </a:r>
            <a:r>
              <a:rPr lang="en-US" sz="2000" dirty="0">
                <a:solidFill>
                  <a:schemeClr val="bg2"/>
                </a:solidFill>
                <a:cs typeface="Arial" pitchFamily="34" charset="0"/>
              </a:rPr>
              <a:t>is the cause of medical error</a:t>
            </a:r>
            <a:endParaRPr lang="en-US" sz="2000" dirty="0"/>
          </a:p>
          <a:p>
            <a:pPr marL="1561795" lvl="2" indent="-342900">
              <a:lnSpc>
                <a:spcPct val="120000"/>
              </a:lnSpc>
              <a:buFont typeface="Arial" panose="020B0604020202020204" pitchFamily="34" charset="0"/>
              <a:buChar char="•"/>
            </a:pPr>
            <a:r>
              <a:rPr lang="en-US" sz="2000" dirty="0"/>
              <a:t>To learn whether the protocols can be made more applicable </a:t>
            </a:r>
          </a:p>
          <a:p>
            <a:pPr marL="1561795" lvl="2" indent="-342900">
              <a:lnSpc>
                <a:spcPct val="120000"/>
              </a:lnSpc>
              <a:buFont typeface="Arial" panose="020B0604020202020204" pitchFamily="34" charset="0"/>
              <a:buChar char="•"/>
            </a:pPr>
            <a:r>
              <a:rPr lang="en-US" sz="2000" dirty="0"/>
              <a:t>used a crossover design and more precise protocols in a clinic with continuity of care</a:t>
            </a:r>
          </a:p>
        </p:txBody>
      </p:sp>
      <p:sp>
        <p:nvSpPr>
          <p:cNvPr id="20" name="TextBox 19">
            <a:extLst>
              <a:ext uri="{FF2B5EF4-FFF2-40B4-BE49-F238E27FC236}">
                <a16:creationId xmlns:a16="http://schemas.microsoft.com/office/drawing/2014/main" id="{05F31326-0B6B-714B-54D8-EF62AC4FABFF}"/>
              </a:ext>
            </a:extLst>
          </p:cNvPr>
          <p:cNvSpPr txBox="1"/>
          <p:nvPr/>
        </p:nvSpPr>
        <p:spPr>
          <a:xfrm>
            <a:off x="-152400" y="3693890"/>
            <a:ext cx="11442205" cy="2274341"/>
          </a:xfrm>
          <a:prstGeom prst="rect">
            <a:avLst/>
          </a:prstGeom>
          <a:noFill/>
        </p:spPr>
        <p:txBody>
          <a:bodyPr wrap="square">
            <a:spAutoFit/>
          </a:bodyPr>
          <a:lstStyle/>
          <a:p>
            <a:pPr lvl="1">
              <a:lnSpc>
                <a:spcPct val="120000"/>
              </a:lnSpc>
            </a:pPr>
            <a:r>
              <a:rPr lang="en-US" sz="2000" b="1" dirty="0"/>
              <a:t>Key Findings:</a:t>
            </a:r>
          </a:p>
          <a:p>
            <a:pPr marL="1561795" lvl="2" indent="-342900">
              <a:lnSpc>
                <a:spcPct val="120000"/>
              </a:lnSpc>
              <a:buFont typeface="Arial" panose="020B0604020202020204" pitchFamily="34" charset="0"/>
              <a:buChar char="•"/>
            </a:pPr>
            <a:r>
              <a:rPr lang="en-US" sz="2000" dirty="0"/>
              <a:t>Overall, physicians detected and responded to twice as many events when given computer recommendations as when not (51% vs. 22%)</a:t>
            </a:r>
          </a:p>
          <a:p>
            <a:pPr marL="1561795" lvl="2" indent="-342900">
              <a:lnSpc>
                <a:spcPct val="120000"/>
              </a:lnSpc>
              <a:buFont typeface="Arial" panose="020B0604020202020204" pitchFamily="34" charset="0"/>
              <a:buChar char="•"/>
            </a:pPr>
            <a:r>
              <a:rPr lang="en-US" sz="2000" dirty="0"/>
              <a:t>This effect was seen in every physicians and was of similar magnitude for physicians in different training level</a:t>
            </a:r>
          </a:p>
          <a:p>
            <a:pPr marL="1561795" lvl="2" indent="-342900">
              <a:lnSpc>
                <a:spcPct val="120000"/>
              </a:lnSpc>
              <a:buFont typeface="Arial" panose="020B0604020202020204" pitchFamily="34" charset="0"/>
              <a:buChar char="•"/>
            </a:pPr>
            <a:r>
              <a:rPr lang="en-US" sz="2000" dirty="0"/>
              <a:t>This effect was seen in all event types (Type I, II, III)</a:t>
            </a:r>
          </a:p>
        </p:txBody>
      </p:sp>
    </p:spTree>
    <p:extLst>
      <p:ext uri="{BB962C8B-B14F-4D97-AF65-F5344CB8AC3E}">
        <p14:creationId xmlns:p14="http://schemas.microsoft.com/office/powerpoint/2010/main" val="288859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0F7863-FD70-A0C2-AAD1-9624D92BFBE9}"/>
              </a:ext>
            </a:extLst>
          </p:cNvPr>
          <p:cNvGraphicFramePr/>
          <p:nvPr>
            <p:extLst>
              <p:ext uri="{D42A27DB-BD31-4B8C-83A1-F6EECF244321}">
                <p14:modId xmlns:p14="http://schemas.microsoft.com/office/powerpoint/2010/main" val="1461068159"/>
              </p:ext>
            </p:extLst>
          </p:nvPr>
        </p:nvGraphicFramePr>
        <p:xfrm>
          <a:off x="-152400" y="2649888"/>
          <a:ext cx="4343400" cy="3583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4A5022DE-6869-6375-2618-94E32C5C0029}"/>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2" name="Content Placeholder 4">
            <a:extLst>
              <a:ext uri="{FF2B5EF4-FFF2-40B4-BE49-F238E27FC236}">
                <a16:creationId xmlns:a16="http://schemas.microsoft.com/office/drawing/2014/main" id="{1DBA6FD5-04C1-263D-922B-5DC6DBF9D4D1}"/>
              </a:ext>
            </a:extLst>
          </p:cNvPr>
          <p:cNvGraphicFramePr>
            <a:graphicFrameLocks/>
          </p:cNvGraphicFramePr>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Slide Number Placeholder 13">
            <a:extLst>
              <a:ext uri="{FF2B5EF4-FFF2-40B4-BE49-F238E27FC236}">
                <a16:creationId xmlns:a16="http://schemas.microsoft.com/office/drawing/2014/main" id="{85385AD2-498F-E75F-30CE-0689450731D3}"/>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16</a:t>
            </a:fld>
            <a:r>
              <a:t>]</a:t>
            </a:r>
            <a:endParaRPr lang="en-AU" dirty="0"/>
          </a:p>
        </p:txBody>
      </p:sp>
      <p:sp>
        <p:nvSpPr>
          <p:cNvPr id="4" name="TextBox 3">
            <a:extLst>
              <a:ext uri="{FF2B5EF4-FFF2-40B4-BE49-F238E27FC236}">
                <a16:creationId xmlns:a16="http://schemas.microsoft.com/office/drawing/2014/main" id="{7945B33E-DEDF-E098-9CA6-DC88E37D3BDB}"/>
              </a:ext>
            </a:extLst>
          </p:cNvPr>
          <p:cNvSpPr txBox="1"/>
          <p:nvPr/>
        </p:nvSpPr>
        <p:spPr>
          <a:xfrm>
            <a:off x="131339" y="1806330"/>
            <a:ext cx="11811000" cy="461665"/>
          </a:xfrm>
          <a:prstGeom prst="rect">
            <a:avLst/>
          </a:prstGeom>
          <a:noFill/>
        </p:spPr>
        <p:txBody>
          <a:bodyPr wrap="square">
            <a:spAutoFit/>
          </a:bodyPr>
          <a:lstStyle/>
          <a:p>
            <a:pPr marL="342900" indent="-342900">
              <a:buFont typeface="Arial" panose="020B0604020202020204" pitchFamily="34" charset="0"/>
              <a:buChar char="•"/>
            </a:pPr>
            <a:r>
              <a:rPr lang="en-US" sz="2400" b="1" dirty="0"/>
              <a:t>Test the Hypothesis 2: </a:t>
            </a:r>
            <a:r>
              <a:rPr lang="en-US" sz="2400" b="1" dirty="0">
                <a:solidFill>
                  <a:schemeClr val="bg2"/>
                </a:solidFill>
                <a:cs typeface="Arial" pitchFamily="34" charset="0"/>
              </a:rPr>
              <a:t>Human Intrinsic limits is the cause of medical error</a:t>
            </a:r>
            <a:endParaRPr lang="en-US" b="1" dirty="0"/>
          </a:p>
        </p:txBody>
      </p:sp>
      <p:sp>
        <p:nvSpPr>
          <p:cNvPr id="7" name="TextBox 6">
            <a:extLst>
              <a:ext uri="{FF2B5EF4-FFF2-40B4-BE49-F238E27FC236}">
                <a16:creationId xmlns:a16="http://schemas.microsoft.com/office/drawing/2014/main" id="{2AA0750D-D7CC-CB50-22A5-EAC592C2C950}"/>
              </a:ext>
            </a:extLst>
          </p:cNvPr>
          <p:cNvSpPr txBox="1"/>
          <p:nvPr/>
        </p:nvSpPr>
        <p:spPr>
          <a:xfrm>
            <a:off x="117893" y="1050832"/>
            <a:ext cx="9289098" cy="523220"/>
          </a:xfrm>
          <a:prstGeom prst="rect">
            <a:avLst/>
          </a:prstGeom>
          <a:noFill/>
        </p:spPr>
        <p:txBody>
          <a:bodyPr wrap="square" rtlCol="0">
            <a:spAutoFit/>
          </a:bodyPr>
          <a:lstStyle/>
          <a:p>
            <a:r>
              <a:rPr lang="en-US" sz="2800" b="1" dirty="0"/>
              <a:t>Discussion</a:t>
            </a:r>
          </a:p>
        </p:txBody>
      </p:sp>
      <p:sp>
        <p:nvSpPr>
          <p:cNvPr id="8" name="Content Placeholder 3">
            <a:extLst>
              <a:ext uri="{FF2B5EF4-FFF2-40B4-BE49-F238E27FC236}">
                <a16:creationId xmlns:a16="http://schemas.microsoft.com/office/drawing/2014/main" id="{9983F7A6-CB38-831C-D3C1-E4EDDF41F09D}"/>
              </a:ext>
            </a:extLst>
          </p:cNvPr>
          <p:cNvSpPr txBox="1">
            <a:spLocks/>
          </p:cNvSpPr>
          <p:nvPr/>
        </p:nvSpPr>
        <p:spPr>
          <a:xfrm>
            <a:off x="4317998" y="2424996"/>
            <a:ext cx="7446539" cy="1775288"/>
          </a:xfrm>
          <a:prstGeom prst="rect">
            <a:avLst/>
          </a:prstGeom>
        </p:spPr>
        <p:txBody>
          <a:bodyPr vert="horz" lIns="0" tIns="0" rIns="0" bIns="0" rtlCol="0">
            <a:noAutofit/>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r>
              <a:rPr lang="en-US" dirty="0"/>
              <a:t>Hypothesis 1: Medical ignorance</a:t>
            </a:r>
          </a:p>
          <a:p>
            <a:pPr marL="821700" lvl="3" indent="-342900"/>
            <a:r>
              <a:rPr lang="en-US" b="1" dirty="0"/>
              <a:t>Not supported in this study</a:t>
            </a:r>
          </a:p>
          <a:p>
            <a:pPr marL="821700" lvl="3" indent="-342900"/>
            <a:r>
              <a:rPr lang="en-US" dirty="0"/>
              <a:t>No “training effect” was seen</a:t>
            </a:r>
          </a:p>
          <a:p>
            <a:pPr marL="821700" lvl="3" indent="-342900"/>
            <a:r>
              <a:rPr lang="en-US" dirty="0"/>
              <a:t>The base-line (control) response rate were similar between physicians in different training level</a:t>
            </a:r>
          </a:p>
          <a:p>
            <a:endParaRPr lang="en-US" dirty="0"/>
          </a:p>
          <a:p>
            <a:endParaRPr lang="en-US" dirty="0"/>
          </a:p>
          <a:p>
            <a:endParaRPr lang="en-US" dirty="0"/>
          </a:p>
        </p:txBody>
      </p:sp>
      <p:sp>
        <p:nvSpPr>
          <p:cNvPr id="10" name="TextBox 9">
            <a:extLst>
              <a:ext uri="{FF2B5EF4-FFF2-40B4-BE49-F238E27FC236}">
                <a16:creationId xmlns:a16="http://schemas.microsoft.com/office/drawing/2014/main" id="{DE8C0924-B03C-42FF-3DCC-E649F042C60A}"/>
              </a:ext>
            </a:extLst>
          </p:cNvPr>
          <p:cNvSpPr txBox="1"/>
          <p:nvPr/>
        </p:nvSpPr>
        <p:spPr>
          <a:xfrm>
            <a:off x="4419599" y="4612444"/>
            <a:ext cx="7522739" cy="1431161"/>
          </a:xfrm>
          <a:prstGeom prst="rect">
            <a:avLst/>
          </a:prstGeom>
          <a:noFill/>
        </p:spPr>
        <p:txBody>
          <a:bodyPr wrap="square">
            <a:spAutoFit/>
          </a:bodyPr>
          <a:lstStyle/>
          <a:p>
            <a:r>
              <a:rPr lang="en-US" sz="2200" b="1" dirty="0">
                <a:solidFill>
                  <a:schemeClr val="bg2"/>
                </a:solidFill>
                <a:cs typeface="Arial" pitchFamily="34" charset="0"/>
              </a:rPr>
              <a:t>Hypothesis 2: Human Intrinsic limits</a:t>
            </a:r>
          </a:p>
          <a:p>
            <a:pPr marL="821700" lvl="3" indent="-342900" defTabSz="1218804">
              <a:lnSpc>
                <a:spcPts val="2400"/>
              </a:lnSpc>
              <a:spcAft>
                <a:spcPts val="600"/>
              </a:spcAft>
              <a:buClr>
                <a:schemeClr val="accent1"/>
              </a:buClr>
              <a:buSzPct val="100000"/>
              <a:buFont typeface="Arial" panose="020B0604020202020204" pitchFamily="34" charset="0"/>
              <a:buChar char="‒"/>
            </a:pPr>
            <a:r>
              <a:rPr lang="en-US" sz="2200" b="1" dirty="0">
                <a:solidFill>
                  <a:schemeClr val="bg2"/>
                </a:solidFill>
                <a:cs typeface="Arial" pitchFamily="34" charset="0"/>
              </a:rPr>
              <a:t>Findings were consistent with this hypothesis</a:t>
            </a:r>
          </a:p>
          <a:p>
            <a:pPr marL="821700" lvl="3" indent="-342900" defTabSz="1218804">
              <a:lnSpc>
                <a:spcPts val="2400"/>
              </a:lnSpc>
              <a:spcAft>
                <a:spcPts val="600"/>
              </a:spcAft>
              <a:buClr>
                <a:schemeClr val="accent1"/>
              </a:buClr>
              <a:buSzPct val="100000"/>
              <a:buFont typeface="Arial" panose="020B0604020202020204" pitchFamily="34" charset="0"/>
              <a:buChar char="‒"/>
            </a:pPr>
            <a:r>
              <a:rPr lang="en-US" sz="2200" dirty="0">
                <a:solidFill>
                  <a:schemeClr val="bg2"/>
                </a:solidFill>
                <a:cs typeface="Arial" pitchFamily="34" charset="0"/>
              </a:rPr>
              <a:t>The computer augments the physician’s capabilities and thus reduces their error rate</a:t>
            </a:r>
          </a:p>
        </p:txBody>
      </p:sp>
      <p:sp>
        <p:nvSpPr>
          <p:cNvPr id="11" name="Rounded Rectangle 10">
            <a:extLst>
              <a:ext uri="{FF2B5EF4-FFF2-40B4-BE49-F238E27FC236}">
                <a16:creationId xmlns:a16="http://schemas.microsoft.com/office/drawing/2014/main" id="{91AF13C6-7C01-7A3B-ABC1-4B0B12934A99}"/>
              </a:ext>
            </a:extLst>
          </p:cNvPr>
          <p:cNvSpPr/>
          <p:nvPr/>
        </p:nvSpPr>
        <p:spPr>
          <a:xfrm>
            <a:off x="4288261" y="4455443"/>
            <a:ext cx="7446539" cy="1829808"/>
          </a:xfrm>
          <a:prstGeom prst="roundRect">
            <a:avLst/>
          </a:prstGeom>
          <a:noFill/>
          <a:ln w="34925">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176235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5022DE-6869-6375-2618-94E32C5C0029}"/>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2" name="Content Placeholder 4">
            <a:extLst>
              <a:ext uri="{FF2B5EF4-FFF2-40B4-BE49-F238E27FC236}">
                <a16:creationId xmlns:a16="http://schemas.microsoft.com/office/drawing/2014/main" id="{1DBA6FD5-04C1-263D-922B-5DC6DBF9D4D1}"/>
              </a:ext>
            </a:extLst>
          </p:cNvPr>
          <p:cNvGraphicFramePr>
            <a:graphicFrameLocks/>
          </p:cNvGraphicFramePr>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id="{85385AD2-498F-E75F-30CE-0689450731D3}"/>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17</a:t>
            </a:fld>
            <a:r>
              <a:t>]</a:t>
            </a:r>
            <a:endParaRPr lang="en-AU" dirty="0"/>
          </a:p>
        </p:txBody>
      </p:sp>
      <p:sp>
        <p:nvSpPr>
          <p:cNvPr id="4" name="TextBox 3">
            <a:extLst>
              <a:ext uri="{FF2B5EF4-FFF2-40B4-BE49-F238E27FC236}">
                <a16:creationId xmlns:a16="http://schemas.microsoft.com/office/drawing/2014/main" id="{7945B33E-DEDF-E098-9CA6-DC88E37D3BDB}"/>
              </a:ext>
            </a:extLst>
          </p:cNvPr>
          <p:cNvSpPr txBox="1"/>
          <p:nvPr/>
        </p:nvSpPr>
        <p:spPr>
          <a:xfrm>
            <a:off x="131339" y="1806330"/>
            <a:ext cx="11811000" cy="494751"/>
          </a:xfrm>
          <a:prstGeom prst="rect">
            <a:avLst/>
          </a:prstGeom>
          <a:noFill/>
        </p:spPr>
        <p:txBody>
          <a:bodyPr wrap="square">
            <a:spAutoFit/>
          </a:bodyPr>
          <a:lstStyle/>
          <a:p>
            <a:pPr marL="1561795" lvl="2" indent="-342900">
              <a:lnSpc>
                <a:spcPct val="120000"/>
              </a:lnSpc>
              <a:buFont typeface="Arial" panose="020B0604020202020204" pitchFamily="34" charset="0"/>
              <a:buChar char="•"/>
            </a:pPr>
            <a:r>
              <a:rPr lang="en-US" sz="2400" b="1" dirty="0"/>
              <a:t>To learn whether the protocols can be made more applicable </a:t>
            </a:r>
          </a:p>
        </p:txBody>
      </p:sp>
      <p:sp>
        <p:nvSpPr>
          <p:cNvPr id="7" name="TextBox 6">
            <a:extLst>
              <a:ext uri="{FF2B5EF4-FFF2-40B4-BE49-F238E27FC236}">
                <a16:creationId xmlns:a16="http://schemas.microsoft.com/office/drawing/2014/main" id="{2AA0750D-D7CC-CB50-22A5-EAC592C2C950}"/>
              </a:ext>
            </a:extLst>
          </p:cNvPr>
          <p:cNvSpPr txBox="1"/>
          <p:nvPr/>
        </p:nvSpPr>
        <p:spPr>
          <a:xfrm>
            <a:off x="117893" y="1050832"/>
            <a:ext cx="9289098" cy="523220"/>
          </a:xfrm>
          <a:prstGeom prst="rect">
            <a:avLst/>
          </a:prstGeom>
          <a:noFill/>
        </p:spPr>
        <p:txBody>
          <a:bodyPr wrap="square" rtlCol="0">
            <a:spAutoFit/>
          </a:bodyPr>
          <a:lstStyle/>
          <a:p>
            <a:r>
              <a:rPr lang="en-US" sz="2800" b="1" dirty="0"/>
              <a:t>Discussion</a:t>
            </a:r>
          </a:p>
        </p:txBody>
      </p:sp>
      <p:sp>
        <p:nvSpPr>
          <p:cNvPr id="5" name="TextBox 4">
            <a:extLst>
              <a:ext uri="{FF2B5EF4-FFF2-40B4-BE49-F238E27FC236}">
                <a16:creationId xmlns:a16="http://schemas.microsoft.com/office/drawing/2014/main" id="{BE7E55D5-9538-5E5C-73BC-8BEB255439C1}"/>
              </a:ext>
            </a:extLst>
          </p:cNvPr>
          <p:cNvSpPr txBox="1"/>
          <p:nvPr/>
        </p:nvSpPr>
        <p:spPr>
          <a:xfrm>
            <a:off x="332369" y="2917530"/>
            <a:ext cx="11527261" cy="2215991"/>
          </a:xfrm>
          <a:prstGeom prst="rect">
            <a:avLst/>
          </a:prstGeom>
          <a:noFill/>
        </p:spPr>
        <p:txBody>
          <a:bodyPr wrap="square" rtlCol="0">
            <a:spAutoFit/>
          </a:bodyPr>
          <a:lstStyle/>
          <a:p>
            <a:r>
              <a:rPr lang="en-US" sz="2300" dirty="0"/>
              <a:t>This study was performed in a continuous-care setting with 390 more precise protocols</a:t>
            </a:r>
          </a:p>
          <a:p>
            <a:pPr lvl="1"/>
            <a:endParaRPr lang="en-US" sz="2300" dirty="0"/>
          </a:p>
          <a:p>
            <a:pPr marL="952348" lvl="1" indent="-342900">
              <a:buFont typeface="Arial" panose="020B0604020202020204" pitchFamily="34" charset="0"/>
              <a:buChar char="•"/>
            </a:pPr>
            <a:r>
              <a:rPr lang="en-US" sz="2300" dirty="0"/>
              <a:t>The results shows that effect of computer-generated suggestions extends to at least some continuous-care setting</a:t>
            </a:r>
          </a:p>
          <a:p>
            <a:pPr marL="952348" lvl="1" indent="-342900">
              <a:buFont typeface="Arial" panose="020B0604020202020204" pitchFamily="34" charset="0"/>
              <a:buChar char="•"/>
            </a:pPr>
            <a:r>
              <a:rPr lang="en-US" sz="2300" dirty="0"/>
              <a:t>Physicians comply with a higher proportion of computer recommendations when protocols are more precise (51% vs. 35%)</a:t>
            </a:r>
          </a:p>
        </p:txBody>
      </p:sp>
    </p:spTree>
    <p:extLst>
      <p:ext uri="{BB962C8B-B14F-4D97-AF65-F5344CB8AC3E}">
        <p14:creationId xmlns:p14="http://schemas.microsoft.com/office/powerpoint/2010/main" val="113989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7122554" y="142320"/>
            <a:ext cx="2306502" cy="523220"/>
          </a:xfrm>
          <a:prstGeom prst="rect">
            <a:avLst/>
          </a:prstGeom>
          <a:noFill/>
        </p:spPr>
        <p:txBody>
          <a:bodyPr wrap="square" rtlCol="0">
            <a:spAutoFit/>
          </a:bodyPr>
          <a:lstStyle/>
          <a:p>
            <a:r>
              <a:rPr lang="en-US" sz="2800" b="1" dirty="0"/>
              <a:t>Discussion</a:t>
            </a:r>
          </a:p>
        </p:txBody>
      </p:sp>
      <p:sp>
        <p:nvSpPr>
          <p:cNvPr id="3" name="TextBox 2">
            <a:extLst>
              <a:ext uri="{FF2B5EF4-FFF2-40B4-BE49-F238E27FC236}">
                <a16:creationId xmlns:a16="http://schemas.microsoft.com/office/drawing/2014/main" id="{1AA8514F-C849-78F5-12E9-D69CB9556BCB}"/>
              </a:ext>
            </a:extLst>
          </p:cNvPr>
          <p:cNvSpPr txBox="1"/>
          <p:nvPr/>
        </p:nvSpPr>
        <p:spPr>
          <a:xfrm>
            <a:off x="1875942" y="4189772"/>
            <a:ext cx="8492764" cy="461537"/>
          </a:xfrm>
          <a:prstGeom prst="rect">
            <a:avLst/>
          </a:prstGeom>
          <a:noFill/>
        </p:spPr>
        <p:txBody>
          <a:bodyPr wrap="square" rtlCol="0">
            <a:spAutoFit/>
          </a:bodyPr>
          <a:lstStyle/>
          <a:p>
            <a:r>
              <a:rPr lang="en-US" b="1" dirty="0"/>
              <a:t>Half a century later, is the system of care </a:t>
            </a:r>
            <a:r>
              <a:rPr lang="en-US" b="1" dirty="0" err="1"/>
              <a:t>perfectable</a:t>
            </a:r>
            <a:r>
              <a:rPr lang="en-US" b="1" dirty="0"/>
              <a:t>?</a:t>
            </a:r>
          </a:p>
        </p:txBody>
      </p:sp>
      <p:pic>
        <p:nvPicPr>
          <p:cNvPr id="2" name="Graphic 1" descr="Group with solid fill">
            <a:extLst>
              <a:ext uri="{FF2B5EF4-FFF2-40B4-BE49-F238E27FC236}">
                <a16:creationId xmlns:a16="http://schemas.microsoft.com/office/drawing/2014/main" id="{C3D0C29C-545B-1DFF-C654-21464B867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9536" y="2877991"/>
            <a:ext cx="914400" cy="914400"/>
          </a:xfrm>
          <a:prstGeom prst="rect">
            <a:avLst/>
          </a:prstGeom>
        </p:spPr>
      </p:pic>
      <p:sp>
        <p:nvSpPr>
          <p:cNvPr id="4" name="Right Arrow 3">
            <a:extLst>
              <a:ext uri="{FF2B5EF4-FFF2-40B4-BE49-F238E27FC236}">
                <a16:creationId xmlns:a16="http://schemas.microsoft.com/office/drawing/2014/main" id="{3E8DF7F8-0019-1F67-4F9F-3398F2F4789B}"/>
              </a:ext>
            </a:extLst>
          </p:cNvPr>
          <p:cNvSpPr/>
          <p:nvPr/>
        </p:nvSpPr>
        <p:spPr>
          <a:xfrm>
            <a:off x="3432536" y="3231559"/>
            <a:ext cx="3505200" cy="304800"/>
          </a:xfrm>
          <a:prstGeom prst="rightArrow">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545A36D6-7D03-BF03-CAAF-F903471B3023}"/>
              </a:ext>
            </a:extLst>
          </p:cNvPr>
          <p:cNvGrpSpPr/>
          <p:nvPr/>
        </p:nvGrpSpPr>
        <p:grpSpPr>
          <a:xfrm>
            <a:off x="7083066" y="2952903"/>
            <a:ext cx="1681113" cy="725488"/>
            <a:chOff x="7234287" y="3125788"/>
            <a:chExt cx="2062113" cy="838200"/>
          </a:xfrm>
        </p:grpSpPr>
        <p:pic>
          <p:nvPicPr>
            <p:cNvPr id="8" name="Graphic 7" descr="Internet with solid fill">
              <a:extLst>
                <a:ext uri="{FF2B5EF4-FFF2-40B4-BE49-F238E27FC236}">
                  <a16:creationId xmlns:a16="http://schemas.microsoft.com/office/drawing/2014/main" id="{89CF1C6E-1210-F97B-5772-3E9F95DF01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4287" y="3125788"/>
              <a:ext cx="838200" cy="838200"/>
            </a:xfrm>
            <a:prstGeom prst="rect">
              <a:avLst/>
            </a:prstGeom>
          </p:spPr>
        </p:pic>
        <p:pic>
          <p:nvPicPr>
            <p:cNvPr id="9" name="Graphic 8" descr="Programmer female with solid fill">
              <a:extLst>
                <a:ext uri="{FF2B5EF4-FFF2-40B4-BE49-F238E27FC236}">
                  <a16:creationId xmlns:a16="http://schemas.microsoft.com/office/drawing/2014/main" id="{73F0467D-0B72-C939-3CAC-D95044C2A5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1000" y="3150344"/>
              <a:ext cx="685800" cy="685800"/>
            </a:xfrm>
            <a:prstGeom prst="rect">
              <a:avLst/>
            </a:prstGeom>
          </p:spPr>
        </p:pic>
        <p:pic>
          <p:nvPicPr>
            <p:cNvPr id="10" name="Graphic 9" descr="Programmer male with solid fill">
              <a:extLst>
                <a:ext uri="{FF2B5EF4-FFF2-40B4-BE49-F238E27FC236}">
                  <a16:creationId xmlns:a16="http://schemas.microsoft.com/office/drawing/2014/main" id="{0E83A0A7-B0ED-DD21-5EB1-866D9FD855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10600" y="3150344"/>
              <a:ext cx="685800" cy="685800"/>
            </a:xfrm>
            <a:prstGeom prst="rect">
              <a:avLst/>
            </a:prstGeom>
          </p:spPr>
        </p:pic>
      </p:grpSp>
      <p:sp>
        <p:nvSpPr>
          <p:cNvPr id="11" name="TextBox 10">
            <a:extLst>
              <a:ext uri="{FF2B5EF4-FFF2-40B4-BE49-F238E27FC236}">
                <a16:creationId xmlns:a16="http://schemas.microsoft.com/office/drawing/2014/main" id="{C9ACFF7B-AABB-ED2A-A4CC-2DC7CCF323D4}"/>
              </a:ext>
            </a:extLst>
          </p:cNvPr>
          <p:cNvSpPr txBox="1"/>
          <p:nvPr/>
        </p:nvSpPr>
        <p:spPr>
          <a:xfrm>
            <a:off x="3733800" y="2895420"/>
            <a:ext cx="3280135" cy="640939"/>
          </a:xfrm>
          <a:prstGeom prst="rect">
            <a:avLst/>
          </a:prstGeom>
          <a:noFill/>
        </p:spPr>
        <p:txBody>
          <a:bodyPr wrap="square" rtlCol="0">
            <a:spAutoFit/>
          </a:bodyPr>
          <a:lstStyle/>
          <a:p>
            <a:r>
              <a:rPr lang="en-US" sz="1800" dirty="0">
                <a:solidFill>
                  <a:schemeClr val="tx1"/>
                </a:solidFill>
              </a:rPr>
              <a:t>rote and repetitive tasks</a:t>
            </a:r>
          </a:p>
          <a:p>
            <a:endParaRPr lang="en-US" sz="1800" dirty="0"/>
          </a:p>
        </p:txBody>
      </p:sp>
      <p:sp>
        <p:nvSpPr>
          <p:cNvPr id="12" name="TextBox 11">
            <a:extLst>
              <a:ext uri="{FF2B5EF4-FFF2-40B4-BE49-F238E27FC236}">
                <a16:creationId xmlns:a16="http://schemas.microsoft.com/office/drawing/2014/main" id="{E35AFE56-6916-6D66-5B05-F2DCEC28F6D5}"/>
              </a:ext>
            </a:extLst>
          </p:cNvPr>
          <p:cNvSpPr txBox="1"/>
          <p:nvPr/>
        </p:nvSpPr>
        <p:spPr>
          <a:xfrm>
            <a:off x="2767180" y="4744086"/>
            <a:ext cx="7349591" cy="830740"/>
          </a:xfrm>
          <a:prstGeom prst="rect">
            <a:avLst/>
          </a:prstGeom>
          <a:noFill/>
        </p:spPr>
        <p:txBody>
          <a:bodyPr wrap="square" rtlCol="0">
            <a:spAutoFit/>
          </a:bodyPr>
          <a:lstStyle/>
          <a:p>
            <a:pPr marL="342900" indent="-342900">
              <a:buFont typeface="Arial" panose="020B0604020202020204" pitchFamily="34" charset="0"/>
              <a:buChar char="•"/>
            </a:pPr>
            <a:r>
              <a:rPr lang="en-US" dirty="0"/>
              <a:t>More precise protocols?</a:t>
            </a:r>
          </a:p>
          <a:p>
            <a:pPr marL="342900" indent="-342900">
              <a:buFont typeface="Arial" panose="020B0604020202020204" pitchFamily="34" charset="0"/>
              <a:buChar char="•"/>
            </a:pPr>
            <a:r>
              <a:rPr lang="en-US" dirty="0"/>
              <a:t>Blackbox AI without predefined protocols?</a:t>
            </a:r>
          </a:p>
        </p:txBody>
      </p:sp>
      <p:sp>
        <p:nvSpPr>
          <p:cNvPr id="15" name="Title 1">
            <a:extLst>
              <a:ext uri="{FF2B5EF4-FFF2-40B4-BE49-F238E27FC236}">
                <a16:creationId xmlns:a16="http://schemas.microsoft.com/office/drawing/2014/main" id="{BC7D198B-4591-E2F8-F9DC-B6C8DF794816}"/>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8" name="Content Placeholder 4">
            <a:extLst>
              <a:ext uri="{FF2B5EF4-FFF2-40B4-BE49-F238E27FC236}">
                <a16:creationId xmlns:a16="http://schemas.microsoft.com/office/drawing/2014/main" id="{25E1E0BA-1BDF-DA47-2E50-C29326E0B125}"/>
              </a:ext>
            </a:extLst>
          </p:cNvPr>
          <p:cNvGraphicFramePr>
            <a:graphicFrameLocks/>
          </p:cNvGraphicFramePr>
          <p:nvPr>
            <p:extLst>
              <p:ext uri="{D42A27DB-BD31-4B8C-83A1-F6EECF244321}">
                <p14:modId xmlns:p14="http://schemas.microsoft.com/office/powerpoint/2010/main" val="1904686874"/>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0" name="Slide Number Placeholder 13">
            <a:extLst>
              <a:ext uri="{FF2B5EF4-FFF2-40B4-BE49-F238E27FC236}">
                <a16:creationId xmlns:a16="http://schemas.microsoft.com/office/drawing/2014/main" id="{24CDB8EC-8BD3-62FB-F665-8292A58B5C57}"/>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18</a:t>
            </a:fld>
            <a:r>
              <a:t>]</a:t>
            </a:r>
            <a:endParaRPr lang="en-AU" dirty="0"/>
          </a:p>
        </p:txBody>
      </p:sp>
      <p:sp>
        <p:nvSpPr>
          <p:cNvPr id="21" name="TextBox 20">
            <a:extLst>
              <a:ext uri="{FF2B5EF4-FFF2-40B4-BE49-F238E27FC236}">
                <a16:creationId xmlns:a16="http://schemas.microsoft.com/office/drawing/2014/main" id="{B25E080E-0773-4063-332A-B3A511E6CE7C}"/>
              </a:ext>
            </a:extLst>
          </p:cNvPr>
          <p:cNvSpPr txBox="1"/>
          <p:nvPr/>
        </p:nvSpPr>
        <p:spPr>
          <a:xfrm>
            <a:off x="1566677" y="1204199"/>
            <a:ext cx="7848600" cy="1199944"/>
          </a:xfrm>
          <a:prstGeom prst="rect">
            <a:avLst/>
          </a:prstGeom>
          <a:noFill/>
        </p:spPr>
        <p:txBody>
          <a:bodyPr wrap="square" rtlCol="0">
            <a:spAutoFit/>
          </a:bodyPr>
          <a:lstStyle/>
          <a:p>
            <a:r>
              <a:rPr lang="en-US" dirty="0"/>
              <a:t>“Though the individual is not </a:t>
            </a:r>
            <a:r>
              <a:rPr lang="en-US" dirty="0" err="1"/>
              <a:t>perfectable</a:t>
            </a:r>
            <a:r>
              <a:rPr lang="en-US" dirty="0"/>
              <a:t>, </a:t>
            </a:r>
            <a:r>
              <a:rPr lang="en-US" b="1" dirty="0"/>
              <a:t>the system of care is</a:t>
            </a:r>
            <a:r>
              <a:rPr lang="en-US" dirty="0"/>
              <a:t>, and that the </a:t>
            </a:r>
            <a:r>
              <a:rPr lang="en-US" b="1" dirty="0"/>
              <a:t>computer</a:t>
            </a:r>
            <a:r>
              <a:rPr lang="en-US" dirty="0"/>
              <a:t> will play major part in the perfection of future care systems.”</a:t>
            </a:r>
            <a:endParaRPr lang="en-US" b="1" dirty="0"/>
          </a:p>
        </p:txBody>
      </p:sp>
      <p:sp>
        <p:nvSpPr>
          <p:cNvPr id="22" name="Rounded Rectangle 21">
            <a:extLst>
              <a:ext uri="{FF2B5EF4-FFF2-40B4-BE49-F238E27FC236}">
                <a16:creationId xmlns:a16="http://schemas.microsoft.com/office/drawing/2014/main" id="{D0176B46-B2C8-C7FF-59D2-93F9A157DA65}"/>
              </a:ext>
            </a:extLst>
          </p:cNvPr>
          <p:cNvSpPr/>
          <p:nvPr/>
        </p:nvSpPr>
        <p:spPr>
          <a:xfrm>
            <a:off x="1247930" y="1041667"/>
            <a:ext cx="8305800" cy="1525008"/>
          </a:xfrm>
          <a:prstGeom prst="roundRect">
            <a:avLst/>
          </a:prstGeom>
          <a:noFill/>
          <a:ln w="34925">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24" name="Graphic 23" descr="Questions outline">
            <a:extLst>
              <a:ext uri="{FF2B5EF4-FFF2-40B4-BE49-F238E27FC236}">
                <a16:creationId xmlns:a16="http://schemas.microsoft.com/office/drawing/2014/main" id="{C34E6398-2E49-3BBF-8E75-D15AE4B614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883449" y="3910187"/>
            <a:ext cx="918186" cy="914400"/>
          </a:xfrm>
          <a:prstGeom prst="rect">
            <a:avLst/>
          </a:prstGeom>
        </p:spPr>
      </p:pic>
    </p:spTree>
    <p:extLst>
      <p:ext uri="{BB962C8B-B14F-4D97-AF65-F5344CB8AC3E}">
        <p14:creationId xmlns:p14="http://schemas.microsoft.com/office/powerpoint/2010/main" val="12384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3581400" y="2921168"/>
            <a:ext cx="4876800" cy="1015663"/>
          </a:xfrm>
          <a:prstGeom prst="rect">
            <a:avLst/>
          </a:prstGeom>
          <a:noFill/>
        </p:spPr>
        <p:txBody>
          <a:bodyPr wrap="square" rtlCol="0">
            <a:spAutoFit/>
          </a:bodyPr>
          <a:lstStyle/>
          <a:p>
            <a:r>
              <a:rPr lang="en-US" sz="6000" b="1" dirty="0"/>
              <a:t>Thank you!</a:t>
            </a:r>
          </a:p>
        </p:txBody>
      </p:sp>
      <p:sp>
        <p:nvSpPr>
          <p:cNvPr id="15" name="Title 1">
            <a:extLst>
              <a:ext uri="{FF2B5EF4-FFF2-40B4-BE49-F238E27FC236}">
                <a16:creationId xmlns:a16="http://schemas.microsoft.com/office/drawing/2014/main" id="{BC7D198B-4591-E2F8-F9DC-B6C8DF794816}"/>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16" name="Slide Number Placeholder 13">
            <a:extLst>
              <a:ext uri="{FF2B5EF4-FFF2-40B4-BE49-F238E27FC236}">
                <a16:creationId xmlns:a16="http://schemas.microsoft.com/office/drawing/2014/main" id="{B32DA552-909F-E430-B6FF-8C9A79DFC1FB}"/>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19</a:t>
            </a:fld>
            <a:r>
              <a:t>]</a:t>
            </a:r>
            <a:endParaRPr lang="en-AU" dirty="0"/>
          </a:p>
        </p:txBody>
      </p:sp>
    </p:spTree>
    <p:extLst>
      <p:ext uri="{BB962C8B-B14F-4D97-AF65-F5344CB8AC3E}">
        <p14:creationId xmlns:p14="http://schemas.microsoft.com/office/powerpoint/2010/main" val="178040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9FA14E-4ECA-3C67-E405-BFA54AA6C8B6}"/>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a:solidFill>
                  <a:schemeClr val="bg1"/>
                </a:solidFill>
              </a:rPr>
              <a:t>Protocol-Based Computer Reminders, </a:t>
            </a:r>
            <a:br>
              <a:rPr lang="en-US" sz="2000">
                <a:solidFill>
                  <a:schemeClr val="bg1"/>
                </a:solidFill>
              </a:rPr>
            </a:br>
            <a:r>
              <a:rPr lang="en-US" sz="2000">
                <a:solidFill>
                  <a:schemeClr val="bg1"/>
                </a:solidFill>
              </a:rPr>
              <a:t>The Quality of Care and The Non-Perfection of Man</a:t>
            </a:r>
            <a:endParaRPr lang="en-AU" sz="2000" dirty="0">
              <a:solidFill>
                <a:schemeClr val="bg1"/>
              </a:solidFill>
            </a:endParaRPr>
          </a:p>
        </p:txBody>
      </p:sp>
      <p:sp>
        <p:nvSpPr>
          <p:cNvPr id="11" name="Slide Number Placeholder 13">
            <a:extLst>
              <a:ext uri="{FF2B5EF4-FFF2-40B4-BE49-F238E27FC236}">
                <a16:creationId xmlns:a16="http://schemas.microsoft.com/office/drawing/2014/main" id="{F8201E37-8921-B50D-9F7C-6CBBB78C77B1}"/>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2</a:t>
            </a:fld>
            <a:r>
              <a:t>]</a:t>
            </a:r>
            <a:endParaRPr lang="en-AU" dirty="0"/>
          </a:p>
        </p:txBody>
      </p:sp>
      <p:grpSp>
        <p:nvGrpSpPr>
          <p:cNvPr id="14" name="Group 13">
            <a:extLst>
              <a:ext uri="{FF2B5EF4-FFF2-40B4-BE49-F238E27FC236}">
                <a16:creationId xmlns:a16="http://schemas.microsoft.com/office/drawing/2014/main" id="{7A2A35CF-E899-1738-6F38-7A34AA7A6135}"/>
              </a:ext>
            </a:extLst>
          </p:cNvPr>
          <p:cNvGrpSpPr/>
          <p:nvPr/>
        </p:nvGrpSpPr>
        <p:grpSpPr>
          <a:xfrm>
            <a:off x="4343400" y="2057400"/>
            <a:ext cx="6448925" cy="3205192"/>
            <a:chOff x="1806973" y="1988567"/>
            <a:chExt cx="3649381" cy="2285447"/>
          </a:xfrm>
        </p:grpSpPr>
        <p:sp>
          <p:nvSpPr>
            <p:cNvPr id="15" name="object 8">
              <a:extLst>
                <a:ext uri="{FF2B5EF4-FFF2-40B4-BE49-F238E27FC236}">
                  <a16:creationId xmlns:a16="http://schemas.microsoft.com/office/drawing/2014/main" id="{C35D910A-77B1-416A-9796-2F7B658FCB53}"/>
                </a:ext>
              </a:extLst>
            </p:cNvPr>
            <p:cNvSpPr txBox="1"/>
            <p:nvPr/>
          </p:nvSpPr>
          <p:spPr>
            <a:xfrm>
              <a:off x="2175259" y="1988567"/>
              <a:ext cx="1865729" cy="324457"/>
            </a:xfrm>
            <a:prstGeom prst="rect">
              <a:avLst/>
            </a:prstGeom>
          </p:spPr>
          <p:txBody>
            <a:bodyPr vert="horz" wrap="square" lIns="0" tIns="23909" rIns="0" bIns="0" rtlCol="0">
              <a:spAutoFit/>
            </a:bodyPr>
            <a:lstStyle>
              <a:defPPr>
                <a:defRPr kern="0"/>
              </a:defPPr>
              <a:lvl1pPr marL="12700">
                <a:lnSpc>
                  <a:spcPct val="100000"/>
                </a:lnSpc>
                <a:spcBef>
                  <a:spcPts val="95"/>
                </a:spcBef>
                <a:defRPr sz="1000">
                  <a:latin typeface="Arial"/>
                  <a:cs typeface="Arial"/>
                </a:defRPr>
              </a:lvl1pPr>
            </a:lstStyle>
            <a:p>
              <a:r>
                <a:rPr lang="en" sz="2800" dirty="0">
                  <a:latin typeface="Arial" panose="020B0604020202020204" pitchFamily="34" charset="0"/>
                  <a:cs typeface="Arial" panose="020B0604020202020204" pitchFamily="34" charset="0"/>
                </a:rPr>
                <a:t>Introduction</a:t>
              </a:r>
              <a:endParaRPr lang="en" sz="3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B9C2342-ED0C-C6ED-C648-5D95A838835C}"/>
                </a:ext>
              </a:extLst>
            </p:cNvPr>
            <p:cNvGrpSpPr/>
            <p:nvPr/>
          </p:nvGrpSpPr>
          <p:grpSpPr>
            <a:xfrm>
              <a:off x="1806973" y="2041811"/>
              <a:ext cx="3649381" cy="2232203"/>
              <a:chOff x="1806973" y="2041811"/>
              <a:chExt cx="3649381" cy="2232203"/>
            </a:xfrm>
          </p:grpSpPr>
          <p:grpSp>
            <p:nvGrpSpPr>
              <p:cNvPr id="19" name="组合 31">
                <a:extLst>
                  <a:ext uri="{FF2B5EF4-FFF2-40B4-BE49-F238E27FC236}">
                    <a16:creationId xmlns:a16="http://schemas.microsoft.com/office/drawing/2014/main" id="{4278BDB3-4278-9467-FEBF-32B8811EE4DB}"/>
                  </a:ext>
                </a:extLst>
              </p:cNvPr>
              <p:cNvGrpSpPr/>
              <p:nvPr/>
            </p:nvGrpSpPr>
            <p:grpSpPr>
              <a:xfrm>
                <a:off x="1806973" y="2041811"/>
                <a:ext cx="217076" cy="289444"/>
                <a:chOff x="143535" y="1030359"/>
                <a:chExt cx="109543" cy="146062"/>
              </a:xfrm>
            </p:grpSpPr>
            <p:sp>
              <p:nvSpPr>
                <p:cNvPr id="37" name="椭圆 29">
                  <a:extLst>
                    <a:ext uri="{FF2B5EF4-FFF2-40B4-BE49-F238E27FC236}">
                      <a16:creationId xmlns:a16="http://schemas.microsoft.com/office/drawing/2014/main" id="{1F3FC6C0-2543-087D-5192-457E0B006CF6}"/>
                    </a:ext>
                  </a:extLst>
                </p:cNvPr>
                <p:cNvSpPr/>
                <p:nvPr/>
              </p:nvSpPr>
              <p:spPr>
                <a:xfrm>
                  <a:off x="143535" y="1030359"/>
                  <a:ext cx="109542" cy="146062"/>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800">
                    <a:latin typeface="Arial" panose="020B0604020202020204" pitchFamily="34" charset="0"/>
                    <a:cs typeface="Arial" panose="020B0604020202020204" pitchFamily="34" charset="0"/>
                  </a:endParaRPr>
                </a:p>
              </p:txBody>
            </p:sp>
            <p:sp>
              <p:nvSpPr>
                <p:cNvPr id="38" name="object 7">
                  <a:extLst>
                    <a:ext uri="{FF2B5EF4-FFF2-40B4-BE49-F238E27FC236}">
                      <a16:creationId xmlns:a16="http://schemas.microsoft.com/office/drawing/2014/main" id="{0C489CA7-E5F0-AA7B-9087-DC41340AF7B2}"/>
                    </a:ext>
                  </a:extLst>
                </p:cNvPr>
                <p:cNvSpPr txBox="1">
                  <a:spLocks/>
                </p:cNvSpPr>
                <p:nvPr/>
              </p:nvSpPr>
              <p:spPr>
                <a:xfrm>
                  <a:off x="180053" y="1040282"/>
                  <a:ext cx="73025" cy="119432"/>
                </a:xfrm>
                <a:prstGeom prst="rect">
                  <a:avLst/>
                </a:prstGeom>
              </p:spPr>
              <p:txBody>
                <a:bodyPr vert="horz" wrap="square" lIns="0" tIns="23909" rIns="0" bIns="0" rtlCol="0">
                  <a:spAutoFit/>
                </a:bodyPr>
                <a:lstStyle/>
                <a:p>
                  <a:pPr marL="25168">
                    <a:spcBef>
                      <a:spcPts val="188"/>
                    </a:spcBef>
                  </a:pPr>
                  <a:r>
                    <a:rPr lang="en-US" sz="2000" spc="-40" dirty="0">
                      <a:solidFill>
                        <a:srgbClr val="E5EBEF"/>
                      </a:solidFill>
                      <a:latin typeface="Arial" panose="020B0604020202020204" pitchFamily="34" charset="0"/>
                      <a:cs typeface="Arial" panose="020B0604020202020204" pitchFamily="34" charset="0"/>
                    </a:rPr>
                    <a:t>1</a:t>
                  </a:r>
                  <a:endParaRPr sz="2000" dirty="0">
                    <a:latin typeface="Arial" panose="020B0604020202020204" pitchFamily="34" charset="0"/>
                    <a:cs typeface="Arial" panose="020B0604020202020204" pitchFamily="34" charset="0"/>
                  </a:endParaRPr>
                </a:p>
              </p:txBody>
            </p:sp>
          </p:grpSp>
          <p:sp>
            <p:nvSpPr>
              <p:cNvPr id="21" name="object 8">
                <a:extLst>
                  <a:ext uri="{FF2B5EF4-FFF2-40B4-BE49-F238E27FC236}">
                    <a16:creationId xmlns:a16="http://schemas.microsoft.com/office/drawing/2014/main" id="{E9E977A5-45A3-F467-BDBF-B3241CCCE160}"/>
                  </a:ext>
                </a:extLst>
              </p:cNvPr>
              <p:cNvSpPr txBox="1"/>
              <p:nvPr/>
            </p:nvSpPr>
            <p:spPr>
              <a:xfrm>
                <a:off x="2175259" y="2504639"/>
                <a:ext cx="3281095" cy="324457"/>
              </a:xfrm>
              <a:prstGeom prst="rect">
                <a:avLst/>
              </a:prstGeom>
            </p:spPr>
            <p:txBody>
              <a:bodyPr vert="horz" wrap="square" lIns="0" tIns="23909" rIns="0" bIns="0" rtlCol="0">
                <a:spAutoFit/>
              </a:bodyPr>
              <a:lstStyle>
                <a:defPPr>
                  <a:defRPr kern="0"/>
                </a:defPPr>
                <a:lvl1pPr marL="12700">
                  <a:lnSpc>
                    <a:spcPct val="100000"/>
                  </a:lnSpc>
                  <a:spcBef>
                    <a:spcPts val="95"/>
                  </a:spcBef>
                  <a:defRPr sz="1000">
                    <a:latin typeface="Arial"/>
                    <a:cs typeface="Arial"/>
                  </a:defRPr>
                </a:lvl1pPr>
              </a:lstStyle>
              <a:p>
                <a:r>
                  <a:rPr lang="en" sz="2800" dirty="0">
                    <a:latin typeface="Arial" panose="020B0604020202020204" pitchFamily="34" charset="0"/>
                    <a:cs typeface="Arial" panose="020B0604020202020204" pitchFamily="34" charset="0"/>
                  </a:rPr>
                  <a:t>Materials and Methods</a:t>
                </a:r>
                <a:endParaRPr sz="2800" dirty="0">
                  <a:latin typeface="Arial" panose="020B0604020202020204" pitchFamily="34" charset="0"/>
                  <a:cs typeface="Arial" panose="020B0604020202020204" pitchFamily="34" charset="0"/>
                </a:endParaRPr>
              </a:p>
            </p:txBody>
          </p:sp>
          <p:sp>
            <p:nvSpPr>
              <p:cNvPr id="22" name="object 8">
                <a:extLst>
                  <a:ext uri="{FF2B5EF4-FFF2-40B4-BE49-F238E27FC236}">
                    <a16:creationId xmlns:a16="http://schemas.microsoft.com/office/drawing/2014/main" id="{54A65CD3-F027-E4D5-A5CE-41BD61DA781F}"/>
                  </a:ext>
                </a:extLst>
              </p:cNvPr>
              <p:cNvSpPr txBox="1"/>
              <p:nvPr/>
            </p:nvSpPr>
            <p:spPr>
              <a:xfrm>
                <a:off x="2175259" y="3030532"/>
                <a:ext cx="2224083" cy="324457"/>
              </a:xfrm>
              <a:prstGeom prst="rect">
                <a:avLst/>
              </a:prstGeom>
            </p:spPr>
            <p:txBody>
              <a:bodyPr vert="horz" wrap="square" lIns="0" tIns="23909" rIns="0" bIns="0" rtlCol="0">
                <a:spAutoFit/>
              </a:bodyPr>
              <a:lstStyle>
                <a:defPPr>
                  <a:defRPr kern="0"/>
                </a:defPPr>
                <a:lvl1pPr marL="12700">
                  <a:lnSpc>
                    <a:spcPct val="100000"/>
                  </a:lnSpc>
                  <a:spcBef>
                    <a:spcPts val="95"/>
                  </a:spcBef>
                  <a:defRPr sz="1000">
                    <a:latin typeface="Arial"/>
                    <a:cs typeface="Arial"/>
                  </a:defRPr>
                </a:lvl1pPr>
              </a:lstStyle>
              <a:p>
                <a:r>
                  <a:rPr lang="en" sz="2800" dirty="0">
                    <a:latin typeface="Arial" panose="020B0604020202020204" pitchFamily="34" charset="0"/>
                    <a:cs typeface="Arial" panose="020B0604020202020204" pitchFamily="34" charset="0"/>
                  </a:rPr>
                  <a:t>Results</a:t>
                </a:r>
                <a:endParaRPr sz="2800" dirty="0">
                  <a:latin typeface="Arial" panose="020B0604020202020204" pitchFamily="34" charset="0"/>
                  <a:cs typeface="Arial" panose="020B0604020202020204" pitchFamily="34" charset="0"/>
                </a:endParaRPr>
              </a:p>
            </p:txBody>
          </p:sp>
          <p:sp>
            <p:nvSpPr>
              <p:cNvPr id="23" name="object 8">
                <a:extLst>
                  <a:ext uri="{FF2B5EF4-FFF2-40B4-BE49-F238E27FC236}">
                    <a16:creationId xmlns:a16="http://schemas.microsoft.com/office/drawing/2014/main" id="{D70BA7E4-1470-F178-5D49-5754B43E2D73}"/>
                  </a:ext>
                </a:extLst>
              </p:cNvPr>
              <p:cNvSpPr txBox="1"/>
              <p:nvPr/>
            </p:nvSpPr>
            <p:spPr>
              <a:xfrm>
                <a:off x="2175259" y="3526646"/>
                <a:ext cx="1177814" cy="324457"/>
              </a:xfrm>
              <a:prstGeom prst="rect">
                <a:avLst/>
              </a:prstGeom>
            </p:spPr>
            <p:txBody>
              <a:bodyPr vert="horz" wrap="square" lIns="0" tIns="23909" rIns="0" bIns="0" rtlCol="0">
                <a:spAutoFit/>
              </a:bodyPr>
              <a:lstStyle>
                <a:defPPr>
                  <a:defRPr kern="0"/>
                </a:defPPr>
                <a:lvl1pPr marL="12700">
                  <a:lnSpc>
                    <a:spcPct val="100000"/>
                  </a:lnSpc>
                  <a:spcBef>
                    <a:spcPts val="95"/>
                  </a:spcBef>
                  <a:defRPr sz="1000">
                    <a:latin typeface="Arial"/>
                    <a:cs typeface="Arial"/>
                  </a:defRPr>
                </a:lvl1pPr>
              </a:lstStyle>
              <a:p>
                <a:r>
                  <a:rPr lang="en-AU" sz="2800" dirty="0">
                    <a:latin typeface="Arial" panose="020B0604020202020204" pitchFamily="34" charset="0"/>
                    <a:cs typeface="Arial" panose="020B0604020202020204" pitchFamily="34" charset="0"/>
                  </a:rPr>
                  <a:t>Discussions</a:t>
                </a:r>
                <a:endParaRPr lang="en-AU" sz="3200" dirty="0">
                  <a:latin typeface="Arial" panose="020B0604020202020204" pitchFamily="34" charset="0"/>
                  <a:cs typeface="Arial" panose="020B0604020202020204" pitchFamily="34" charset="0"/>
                </a:endParaRPr>
              </a:p>
            </p:txBody>
          </p:sp>
          <p:grpSp>
            <p:nvGrpSpPr>
              <p:cNvPr id="25" name="组合 32">
                <a:extLst>
                  <a:ext uri="{FF2B5EF4-FFF2-40B4-BE49-F238E27FC236}">
                    <a16:creationId xmlns:a16="http://schemas.microsoft.com/office/drawing/2014/main" id="{152989EB-48A2-99EB-7447-CE7546ADE8D2}"/>
                  </a:ext>
                </a:extLst>
              </p:cNvPr>
              <p:cNvGrpSpPr/>
              <p:nvPr/>
            </p:nvGrpSpPr>
            <p:grpSpPr>
              <a:xfrm>
                <a:off x="1806973" y="2544289"/>
                <a:ext cx="217076" cy="289444"/>
                <a:chOff x="143535" y="1030359"/>
                <a:chExt cx="109543" cy="146062"/>
              </a:xfrm>
            </p:grpSpPr>
            <p:sp>
              <p:nvSpPr>
                <p:cNvPr id="35" name="椭圆 33">
                  <a:extLst>
                    <a:ext uri="{FF2B5EF4-FFF2-40B4-BE49-F238E27FC236}">
                      <a16:creationId xmlns:a16="http://schemas.microsoft.com/office/drawing/2014/main" id="{72869F70-896E-9D60-B6AE-0BC749050461}"/>
                    </a:ext>
                  </a:extLst>
                </p:cNvPr>
                <p:cNvSpPr/>
                <p:nvPr/>
              </p:nvSpPr>
              <p:spPr>
                <a:xfrm>
                  <a:off x="143535" y="1030359"/>
                  <a:ext cx="109542" cy="146062"/>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800">
                    <a:latin typeface="Arial" panose="020B0604020202020204" pitchFamily="34" charset="0"/>
                    <a:cs typeface="Arial" panose="020B0604020202020204" pitchFamily="34" charset="0"/>
                  </a:endParaRPr>
                </a:p>
              </p:txBody>
            </p:sp>
            <p:sp>
              <p:nvSpPr>
                <p:cNvPr id="36" name="object 7">
                  <a:extLst>
                    <a:ext uri="{FF2B5EF4-FFF2-40B4-BE49-F238E27FC236}">
                      <a16:creationId xmlns:a16="http://schemas.microsoft.com/office/drawing/2014/main" id="{69DF2D4D-B310-934F-9BCF-445862D91409}"/>
                    </a:ext>
                  </a:extLst>
                </p:cNvPr>
                <p:cNvSpPr txBox="1">
                  <a:spLocks/>
                </p:cNvSpPr>
                <p:nvPr/>
              </p:nvSpPr>
              <p:spPr>
                <a:xfrm>
                  <a:off x="180053" y="1040282"/>
                  <a:ext cx="73025" cy="119432"/>
                </a:xfrm>
                <a:prstGeom prst="rect">
                  <a:avLst/>
                </a:prstGeom>
              </p:spPr>
              <p:txBody>
                <a:bodyPr vert="horz" wrap="square" lIns="0" tIns="23909" rIns="0" bIns="0" rtlCol="0">
                  <a:spAutoFit/>
                </a:bodyPr>
                <a:lstStyle/>
                <a:p>
                  <a:pPr marL="25168">
                    <a:spcBef>
                      <a:spcPts val="188"/>
                    </a:spcBef>
                  </a:pPr>
                  <a:r>
                    <a:rPr lang="en-US" sz="2000" spc="-40" dirty="0">
                      <a:solidFill>
                        <a:srgbClr val="E5EBEF"/>
                      </a:solidFill>
                      <a:latin typeface="Arial" panose="020B0604020202020204" pitchFamily="34" charset="0"/>
                      <a:cs typeface="Arial" panose="020B0604020202020204" pitchFamily="34" charset="0"/>
                    </a:rPr>
                    <a:t>2</a:t>
                  </a:r>
                  <a:endParaRPr sz="2000" dirty="0">
                    <a:latin typeface="Arial" panose="020B0604020202020204" pitchFamily="34" charset="0"/>
                    <a:cs typeface="Arial" panose="020B0604020202020204" pitchFamily="34" charset="0"/>
                  </a:endParaRPr>
                </a:p>
              </p:txBody>
            </p:sp>
          </p:grpSp>
          <p:grpSp>
            <p:nvGrpSpPr>
              <p:cNvPr id="26" name="组合 35">
                <a:extLst>
                  <a:ext uri="{FF2B5EF4-FFF2-40B4-BE49-F238E27FC236}">
                    <a16:creationId xmlns:a16="http://schemas.microsoft.com/office/drawing/2014/main" id="{ADBE0F32-2ADC-9F3D-B344-190C06F8B952}"/>
                  </a:ext>
                </a:extLst>
              </p:cNvPr>
              <p:cNvGrpSpPr/>
              <p:nvPr/>
            </p:nvGrpSpPr>
            <p:grpSpPr>
              <a:xfrm>
                <a:off x="1806973" y="3044043"/>
                <a:ext cx="217076" cy="289444"/>
                <a:chOff x="143535" y="1030359"/>
                <a:chExt cx="109543" cy="146062"/>
              </a:xfrm>
            </p:grpSpPr>
            <p:sp>
              <p:nvSpPr>
                <p:cNvPr id="33" name="椭圆 36">
                  <a:extLst>
                    <a:ext uri="{FF2B5EF4-FFF2-40B4-BE49-F238E27FC236}">
                      <a16:creationId xmlns:a16="http://schemas.microsoft.com/office/drawing/2014/main" id="{71F5D1B3-A799-3B4A-D9D2-E1781B813ACA}"/>
                    </a:ext>
                  </a:extLst>
                </p:cNvPr>
                <p:cNvSpPr/>
                <p:nvPr/>
              </p:nvSpPr>
              <p:spPr>
                <a:xfrm>
                  <a:off x="143535" y="1030359"/>
                  <a:ext cx="109542" cy="146062"/>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800">
                    <a:latin typeface="Arial" panose="020B0604020202020204" pitchFamily="34" charset="0"/>
                    <a:cs typeface="Arial" panose="020B0604020202020204" pitchFamily="34" charset="0"/>
                  </a:endParaRPr>
                </a:p>
              </p:txBody>
            </p:sp>
            <p:sp>
              <p:nvSpPr>
                <p:cNvPr id="34" name="object 7">
                  <a:extLst>
                    <a:ext uri="{FF2B5EF4-FFF2-40B4-BE49-F238E27FC236}">
                      <a16:creationId xmlns:a16="http://schemas.microsoft.com/office/drawing/2014/main" id="{FF2D0589-DF3A-BD0E-C4CE-2266FBDFDD06}"/>
                    </a:ext>
                  </a:extLst>
                </p:cNvPr>
                <p:cNvSpPr txBox="1">
                  <a:spLocks/>
                </p:cNvSpPr>
                <p:nvPr/>
              </p:nvSpPr>
              <p:spPr>
                <a:xfrm>
                  <a:off x="180053" y="1040282"/>
                  <a:ext cx="73025" cy="119432"/>
                </a:xfrm>
                <a:prstGeom prst="rect">
                  <a:avLst/>
                </a:prstGeom>
              </p:spPr>
              <p:txBody>
                <a:bodyPr vert="horz" wrap="square" lIns="0" tIns="23909" rIns="0" bIns="0" rtlCol="0">
                  <a:spAutoFit/>
                </a:bodyPr>
                <a:lstStyle/>
                <a:p>
                  <a:pPr marL="25168">
                    <a:spcBef>
                      <a:spcPts val="188"/>
                    </a:spcBef>
                  </a:pPr>
                  <a:r>
                    <a:rPr lang="en-US" sz="2000" spc="-40" dirty="0">
                      <a:solidFill>
                        <a:srgbClr val="E5EBEF"/>
                      </a:solidFill>
                      <a:latin typeface="Arial" panose="020B0604020202020204" pitchFamily="34" charset="0"/>
                      <a:cs typeface="Arial" panose="020B0604020202020204" pitchFamily="34" charset="0"/>
                    </a:rPr>
                    <a:t>3</a:t>
                  </a:r>
                  <a:endParaRPr sz="2000" dirty="0">
                    <a:latin typeface="Arial" panose="020B0604020202020204" pitchFamily="34" charset="0"/>
                    <a:cs typeface="Arial" panose="020B0604020202020204" pitchFamily="34" charset="0"/>
                  </a:endParaRPr>
                </a:p>
              </p:txBody>
            </p:sp>
          </p:grpSp>
          <p:grpSp>
            <p:nvGrpSpPr>
              <p:cNvPr id="27" name="组合 38">
                <a:extLst>
                  <a:ext uri="{FF2B5EF4-FFF2-40B4-BE49-F238E27FC236}">
                    <a16:creationId xmlns:a16="http://schemas.microsoft.com/office/drawing/2014/main" id="{E11860E4-87BE-9699-1C81-532FFEBBF767}"/>
                  </a:ext>
                </a:extLst>
              </p:cNvPr>
              <p:cNvGrpSpPr/>
              <p:nvPr/>
            </p:nvGrpSpPr>
            <p:grpSpPr>
              <a:xfrm>
                <a:off x="1806973" y="3529656"/>
                <a:ext cx="217074" cy="289444"/>
                <a:chOff x="143535" y="1030359"/>
                <a:chExt cx="109542" cy="146062"/>
              </a:xfrm>
            </p:grpSpPr>
            <p:sp>
              <p:nvSpPr>
                <p:cNvPr id="31" name="椭圆 39">
                  <a:extLst>
                    <a:ext uri="{FF2B5EF4-FFF2-40B4-BE49-F238E27FC236}">
                      <a16:creationId xmlns:a16="http://schemas.microsoft.com/office/drawing/2014/main" id="{4D702E15-32CA-DE9A-6600-2156ED071AAF}"/>
                    </a:ext>
                  </a:extLst>
                </p:cNvPr>
                <p:cNvSpPr/>
                <p:nvPr/>
              </p:nvSpPr>
              <p:spPr>
                <a:xfrm>
                  <a:off x="143535" y="1030359"/>
                  <a:ext cx="109542" cy="146062"/>
                </a:xfrm>
                <a:prstGeom prst="ellipse">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800">
                    <a:latin typeface="Arial" panose="020B0604020202020204" pitchFamily="34" charset="0"/>
                    <a:cs typeface="Arial" panose="020B0604020202020204" pitchFamily="34" charset="0"/>
                  </a:endParaRPr>
                </a:p>
              </p:txBody>
            </p:sp>
            <p:sp>
              <p:nvSpPr>
                <p:cNvPr id="32" name="object 7">
                  <a:extLst>
                    <a:ext uri="{FF2B5EF4-FFF2-40B4-BE49-F238E27FC236}">
                      <a16:creationId xmlns:a16="http://schemas.microsoft.com/office/drawing/2014/main" id="{29FA6C79-062D-D72B-019D-6EEC2258D200}"/>
                    </a:ext>
                  </a:extLst>
                </p:cNvPr>
                <p:cNvSpPr txBox="1">
                  <a:spLocks/>
                </p:cNvSpPr>
                <p:nvPr/>
              </p:nvSpPr>
              <p:spPr>
                <a:xfrm>
                  <a:off x="180052" y="1037496"/>
                  <a:ext cx="73025" cy="119432"/>
                </a:xfrm>
                <a:prstGeom prst="rect">
                  <a:avLst/>
                </a:prstGeom>
              </p:spPr>
              <p:txBody>
                <a:bodyPr vert="horz" wrap="square" lIns="0" tIns="23909" rIns="0" bIns="0" rtlCol="0">
                  <a:spAutoFit/>
                </a:bodyPr>
                <a:lstStyle/>
                <a:p>
                  <a:pPr marL="25168">
                    <a:spcBef>
                      <a:spcPts val="188"/>
                    </a:spcBef>
                  </a:pPr>
                  <a:r>
                    <a:rPr lang="en-US" sz="2000" spc="-40" dirty="0">
                      <a:solidFill>
                        <a:srgbClr val="E5EBEF"/>
                      </a:solidFill>
                      <a:latin typeface="Arial" panose="020B0604020202020204" pitchFamily="34" charset="0"/>
                      <a:cs typeface="Arial" panose="020B0604020202020204" pitchFamily="34" charset="0"/>
                    </a:rPr>
                    <a:t>4</a:t>
                  </a:r>
                  <a:endParaRPr sz="2000" dirty="0">
                    <a:latin typeface="Arial" panose="020B0604020202020204" pitchFamily="34" charset="0"/>
                    <a:cs typeface="Arial" panose="020B0604020202020204" pitchFamily="34" charset="0"/>
                  </a:endParaRPr>
                </a:p>
              </p:txBody>
            </p:sp>
          </p:grpSp>
          <p:sp>
            <p:nvSpPr>
              <p:cNvPr id="30" name="object 7">
                <a:extLst>
                  <a:ext uri="{FF2B5EF4-FFF2-40B4-BE49-F238E27FC236}">
                    <a16:creationId xmlns:a16="http://schemas.microsoft.com/office/drawing/2014/main" id="{09FD2CDE-E53F-3200-D912-C604C20430A3}"/>
                  </a:ext>
                </a:extLst>
              </p:cNvPr>
              <p:cNvSpPr txBox="1">
                <a:spLocks/>
              </p:cNvSpPr>
              <p:nvPr/>
            </p:nvSpPr>
            <p:spPr>
              <a:xfrm>
                <a:off x="1879339" y="4037341"/>
                <a:ext cx="144710" cy="236673"/>
              </a:xfrm>
              <a:prstGeom prst="rect">
                <a:avLst/>
              </a:prstGeom>
            </p:spPr>
            <p:txBody>
              <a:bodyPr vert="horz" wrap="square" lIns="0" tIns="23909" rIns="0" bIns="0" rtlCol="0">
                <a:spAutoFit/>
              </a:bodyPr>
              <a:lstStyle/>
              <a:p>
                <a:pPr marL="25168">
                  <a:spcBef>
                    <a:spcPts val="188"/>
                  </a:spcBef>
                </a:pPr>
                <a:r>
                  <a:rPr lang="en-US" sz="2000" spc="-40" dirty="0">
                    <a:solidFill>
                      <a:srgbClr val="E5EBEF"/>
                    </a:solidFill>
                    <a:latin typeface="Arial" panose="020B0604020202020204" pitchFamily="34" charset="0"/>
                    <a:cs typeface="Arial" panose="020B0604020202020204" pitchFamily="34" charset="0"/>
                  </a:rPr>
                  <a:t>5</a:t>
                </a:r>
                <a:endParaRPr sz="2000" dirty="0">
                  <a:latin typeface="Arial" panose="020B0604020202020204" pitchFamily="34" charset="0"/>
                  <a:cs typeface="Arial" panose="020B0604020202020204" pitchFamily="34" charset="0"/>
                </a:endParaRPr>
              </a:p>
            </p:txBody>
          </p:sp>
        </p:grpSp>
      </p:grpSp>
      <p:sp>
        <p:nvSpPr>
          <p:cNvPr id="39" name="TextBox 38">
            <a:extLst>
              <a:ext uri="{FF2B5EF4-FFF2-40B4-BE49-F238E27FC236}">
                <a16:creationId xmlns:a16="http://schemas.microsoft.com/office/drawing/2014/main" id="{1A0D616F-3EE8-5437-3CAB-507F01220948}"/>
              </a:ext>
            </a:extLst>
          </p:cNvPr>
          <p:cNvSpPr txBox="1"/>
          <p:nvPr/>
        </p:nvSpPr>
        <p:spPr>
          <a:xfrm>
            <a:off x="1053465" y="3236187"/>
            <a:ext cx="3276921" cy="646331"/>
          </a:xfrm>
          <a:prstGeom prst="rect">
            <a:avLst/>
          </a:prstGeom>
          <a:noFill/>
        </p:spPr>
        <p:txBody>
          <a:bodyPr wrap="square" rtlCol="0">
            <a:spAutoFit/>
          </a:bodyPr>
          <a:lstStyle/>
          <a:p>
            <a:r>
              <a:rPr lang="en-US" sz="3600" b="1" dirty="0"/>
              <a:t>CONTENT</a:t>
            </a:r>
          </a:p>
        </p:txBody>
      </p:sp>
    </p:spTree>
    <p:extLst>
      <p:ext uri="{BB962C8B-B14F-4D97-AF65-F5344CB8AC3E}">
        <p14:creationId xmlns:p14="http://schemas.microsoft.com/office/powerpoint/2010/main" val="257440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63EC3F-0345-7D6F-0119-73692BB8B659}"/>
              </a:ext>
            </a:extLst>
          </p:cNvPr>
          <p:cNvSpPr>
            <a:spLocks noGrp="1"/>
          </p:cNvSpPr>
          <p:nvPr>
            <p:ph type="title"/>
          </p:nvPr>
        </p:nvSpPr>
        <p:spPr>
          <a:xfrm>
            <a:off x="0" y="11151"/>
            <a:ext cx="6858000" cy="725488"/>
          </a:xfrm>
          <a:solidFill>
            <a:srgbClr val="000F46"/>
          </a:solidFill>
        </p:spPr>
        <p:txBody>
          <a:bodyPr lIns="180000" anchor="ct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5" name="Content Placeholder 4">
            <a:extLst>
              <a:ext uri="{FF2B5EF4-FFF2-40B4-BE49-F238E27FC236}">
                <a16:creationId xmlns:a16="http://schemas.microsoft.com/office/drawing/2014/main" id="{C15D64B1-5594-9834-FDB0-D31406E3C04B}"/>
              </a:ext>
            </a:extLst>
          </p:cNvPr>
          <p:cNvGraphicFramePr>
            <a:graphicFrameLocks noGrp="1"/>
          </p:cNvGraphicFramePr>
          <p:nvPr>
            <p:ph sz="quarter" idx="14"/>
            <p:extLst>
              <p:ext uri="{D42A27DB-BD31-4B8C-83A1-F6EECF244321}">
                <p14:modId xmlns:p14="http://schemas.microsoft.com/office/powerpoint/2010/main" val="59960169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8CA1189-9218-C906-7AE8-5DF53AD1B156}"/>
              </a:ext>
            </a:extLst>
          </p:cNvPr>
          <p:cNvGraphicFramePr/>
          <p:nvPr>
            <p:extLst>
              <p:ext uri="{D42A27DB-BD31-4B8C-83A1-F6EECF244321}">
                <p14:modId xmlns:p14="http://schemas.microsoft.com/office/powerpoint/2010/main" val="1561734604"/>
              </p:ext>
            </p:extLst>
          </p:nvPr>
        </p:nvGraphicFramePr>
        <p:xfrm>
          <a:off x="367674" y="1045981"/>
          <a:ext cx="4267200" cy="37546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937672A9-D4FC-B33C-93B4-6909CAE8B816}"/>
              </a:ext>
            </a:extLst>
          </p:cNvPr>
          <p:cNvSpPr txBox="1"/>
          <p:nvPr/>
        </p:nvSpPr>
        <p:spPr>
          <a:xfrm>
            <a:off x="762000" y="4982466"/>
            <a:ext cx="4267200" cy="461537"/>
          </a:xfrm>
          <a:prstGeom prst="rect">
            <a:avLst/>
          </a:prstGeom>
          <a:noFill/>
        </p:spPr>
        <p:txBody>
          <a:bodyPr wrap="square" rtlCol="0">
            <a:spAutoFit/>
          </a:bodyPr>
          <a:lstStyle/>
          <a:p>
            <a:r>
              <a:rPr lang="en-US" b="1" dirty="0"/>
              <a:t>Man is NOT </a:t>
            </a:r>
            <a:r>
              <a:rPr lang="en-US" b="1" dirty="0" err="1"/>
              <a:t>perfectable</a:t>
            </a:r>
            <a:endParaRPr lang="en-US" b="1" dirty="0"/>
          </a:p>
        </p:txBody>
      </p:sp>
      <p:sp>
        <p:nvSpPr>
          <p:cNvPr id="9" name="Content Placeholder 3">
            <a:extLst>
              <a:ext uri="{FF2B5EF4-FFF2-40B4-BE49-F238E27FC236}">
                <a16:creationId xmlns:a16="http://schemas.microsoft.com/office/drawing/2014/main" id="{A83481E4-EBD8-D826-3B90-E78F49E6A040}"/>
              </a:ext>
            </a:extLst>
          </p:cNvPr>
          <p:cNvSpPr txBox="1">
            <a:spLocks/>
          </p:cNvSpPr>
          <p:nvPr/>
        </p:nvSpPr>
        <p:spPr>
          <a:xfrm>
            <a:off x="4899102" y="1356006"/>
            <a:ext cx="6477000" cy="1369875"/>
          </a:xfrm>
          <a:prstGeom prst="rect">
            <a:avLst/>
          </a:prstGeom>
        </p:spPr>
        <p:txBody>
          <a:bodyPr vert="horz" lIns="0" tIns="0" rIns="0" bIns="0" rtlCol="0">
            <a:noAutofit/>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pPr>
              <a:lnSpc>
                <a:spcPct val="120000"/>
              </a:lnSpc>
            </a:pPr>
            <a:r>
              <a:rPr lang="en-US" dirty="0"/>
              <a:t>Hypothesis 1: Medical ignorance</a:t>
            </a:r>
          </a:p>
          <a:p>
            <a:pPr marL="821700" lvl="3" indent="-342900">
              <a:lnSpc>
                <a:spcPct val="120000"/>
              </a:lnSpc>
            </a:pPr>
            <a:r>
              <a:rPr lang="en-US" b="0" dirty="0"/>
              <a:t>Lack of knowledge or awareness about the medical standards, procedures, etc.</a:t>
            </a:r>
          </a:p>
          <a:p>
            <a:pPr marL="821700" lvl="3" indent="-342900">
              <a:lnSpc>
                <a:spcPct val="120000"/>
              </a:lnSpc>
            </a:pPr>
            <a:r>
              <a:rPr lang="en-US" b="0" dirty="0"/>
              <a:t>Errors caused by it could be eliminated by training or coercion. i.e., “</a:t>
            </a:r>
            <a:r>
              <a:rPr lang="en-US" b="1" dirty="0" err="1"/>
              <a:t>perfectable</a:t>
            </a:r>
            <a:r>
              <a:rPr lang="en-US" b="0" dirty="0"/>
              <a:t>”</a:t>
            </a: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10" name="Rounded Rectangle 9">
            <a:extLst>
              <a:ext uri="{FF2B5EF4-FFF2-40B4-BE49-F238E27FC236}">
                <a16:creationId xmlns:a16="http://schemas.microsoft.com/office/drawing/2014/main" id="{0D8EF16D-8E55-A427-90BA-472B7365F623}"/>
              </a:ext>
            </a:extLst>
          </p:cNvPr>
          <p:cNvSpPr/>
          <p:nvPr/>
        </p:nvSpPr>
        <p:spPr>
          <a:xfrm>
            <a:off x="609600" y="4800600"/>
            <a:ext cx="3886200" cy="838200"/>
          </a:xfrm>
          <a:prstGeom prst="roundRect">
            <a:avLst/>
          </a:prstGeom>
          <a:noFill/>
          <a:ln w="34925">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5D9B09B8-B637-AF18-CB6B-8F6A95320608}"/>
              </a:ext>
            </a:extLst>
          </p:cNvPr>
          <p:cNvSpPr txBox="1"/>
          <p:nvPr/>
        </p:nvSpPr>
        <p:spPr>
          <a:xfrm>
            <a:off x="4847063" y="3899355"/>
            <a:ext cx="6642726" cy="1680012"/>
          </a:xfrm>
          <a:prstGeom prst="rect">
            <a:avLst/>
          </a:prstGeom>
          <a:noFill/>
        </p:spPr>
        <p:txBody>
          <a:bodyPr wrap="square">
            <a:spAutoFit/>
          </a:bodyPr>
          <a:lstStyle/>
          <a:p>
            <a:pPr>
              <a:lnSpc>
                <a:spcPct val="120000"/>
              </a:lnSpc>
            </a:pPr>
            <a:r>
              <a:rPr lang="en-US" sz="2200" b="1" dirty="0">
                <a:solidFill>
                  <a:schemeClr val="bg2"/>
                </a:solidFill>
                <a:cs typeface="Arial" pitchFamily="34" charset="0"/>
              </a:rPr>
              <a:t>Hypothesis 2: Human Intrinsic limits</a:t>
            </a:r>
          </a:p>
          <a:p>
            <a:pPr marL="821700" lvl="3" indent="-342900" defTabSz="1218804">
              <a:lnSpc>
                <a:spcPct val="120000"/>
              </a:lnSpc>
              <a:spcAft>
                <a:spcPts val="600"/>
              </a:spcAft>
              <a:buClr>
                <a:schemeClr val="accent1"/>
              </a:buClr>
              <a:buSzPct val="100000"/>
              <a:buFont typeface="Arial" panose="020B0604020202020204" pitchFamily="34" charset="0"/>
              <a:buChar char="‒"/>
            </a:pPr>
            <a:r>
              <a:rPr lang="en-US" sz="2200" dirty="0">
                <a:solidFill>
                  <a:schemeClr val="bg2"/>
                </a:solidFill>
                <a:cs typeface="Arial" pitchFamily="34" charset="0"/>
              </a:rPr>
              <a:t>Th amount of data presented to the physician per unit time is more than they can process without error</a:t>
            </a:r>
          </a:p>
        </p:txBody>
      </p:sp>
      <p:sp>
        <p:nvSpPr>
          <p:cNvPr id="14" name="Slide Number Placeholder 13">
            <a:extLst>
              <a:ext uri="{FF2B5EF4-FFF2-40B4-BE49-F238E27FC236}">
                <a16:creationId xmlns:a16="http://schemas.microsoft.com/office/drawing/2014/main" id="{9E8A8619-B905-06F8-8F08-560EDE8CC3DD}"/>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3</a:t>
            </a:fld>
            <a:r>
              <a:t>]</a:t>
            </a:r>
            <a:endParaRPr lang="en-AU" dirty="0"/>
          </a:p>
        </p:txBody>
      </p:sp>
      <p:sp>
        <p:nvSpPr>
          <p:cNvPr id="15" name="Rounded Rectangle 14">
            <a:extLst>
              <a:ext uri="{FF2B5EF4-FFF2-40B4-BE49-F238E27FC236}">
                <a16:creationId xmlns:a16="http://schemas.microsoft.com/office/drawing/2014/main" id="{8B36F164-4224-A99C-0C6B-4413666F47B0}"/>
              </a:ext>
            </a:extLst>
          </p:cNvPr>
          <p:cNvSpPr/>
          <p:nvPr/>
        </p:nvSpPr>
        <p:spPr>
          <a:xfrm>
            <a:off x="4847062" y="3808992"/>
            <a:ext cx="6642725" cy="1829808"/>
          </a:xfrm>
          <a:prstGeom prst="roundRect">
            <a:avLst/>
          </a:prstGeom>
          <a:noFill/>
          <a:ln w="34925">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410411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102F34-8BA6-D5E2-73AA-D9177D5BE298}"/>
              </a:ext>
            </a:extLst>
          </p:cNvPr>
          <p:cNvGrpSpPr/>
          <p:nvPr/>
        </p:nvGrpSpPr>
        <p:grpSpPr>
          <a:xfrm>
            <a:off x="790532" y="1049041"/>
            <a:ext cx="1524000" cy="1528116"/>
            <a:chOff x="2181505" y="1337296"/>
            <a:chExt cx="1098946" cy="1098946"/>
          </a:xfrm>
        </p:grpSpPr>
        <p:sp>
          <p:nvSpPr>
            <p:cNvPr id="3" name="Oval 2">
              <a:extLst>
                <a:ext uri="{FF2B5EF4-FFF2-40B4-BE49-F238E27FC236}">
                  <a16:creationId xmlns:a16="http://schemas.microsoft.com/office/drawing/2014/main" id="{C4A0EE39-BC00-2639-CF84-183DD8778F83}"/>
                </a:ext>
              </a:extLst>
            </p:cNvPr>
            <p:cNvSpPr/>
            <p:nvPr/>
          </p:nvSpPr>
          <p:spPr>
            <a:xfrm>
              <a:off x="2181505" y="1337296"/>
              <a:ext cx="1098946" cy="1098946"/>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4" name="Oval 4">
              <a:extLst>
                <a:ext uri="{FF2B5EF4-FFF2-40B4-BE49-F238E27FC236}">
                  <a16:creationId xmlns:a16="http://schemas.microsoft.com/office/drawing/2014/main" id="{D34E5F4D-0D8F-D83C-FE39-F4B7D67115EF}"/>
                </a:ext>
              </a:extLst>
            </p:cNvPr>
            <p:cNvSpPr txBox="1"/>
            <p:nvPr/>
          </p:nvSpPr>
          <p:spPr>
            <a:xfrm>
              <a:off x="2342442" y="1498233"/>
              <a:ext cx="777072" cy="777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Intrinsic limits</a:t>
              </a:r>
            </a:p>
          </p:txBody>
        </p:sp>
      </p:grpSp>
      <p:sp>
        <p:nvSpPr>
          <p:cNvPr id="10" name="TextBox 9">
            <a:extLst>
              <a:ext uri="{FF2B5EF4-FFF2-40B4-BE49-F238E27FC236}">
                <a16:creationId xmlns:a16="http://schemas.microsoft.com/office/drawing/2014/main" id="{B0B523EA-2418-D2EF-3BAD-1BAE080E566E}"/>
              </a:ext>
            </a:extLst>
          </p:cNvPr>
          <p:cNvSpPr txBox="1"/>
          <p:nvPr/>
        </p:nvSpPr>
        <p:spPr>
          <a:xfrm>
            <a:off x="2668896" y="1317234"/>
            <a:ext cx="7160904" cy="1199944"/>
          </a:xfrm>
          <a:prstGeom prst="rect">
            <a:avLst/>
          </a:prstGeom>
          <a:noFill/>
        </p:spPr>
        <p:txBody>
          <a:bodyPr wrap="square" rtlCol="0">
            <a:spAutoFit/>
          </a:bodyPr>
          <a:lstStyle/>
          <a:p>
            <a:r>
              <a:rPr lang="en-US" dirty="0"/>
              <a:t>Information theory states that to eliminate such error, one must commit more time to the processing the the relevant data.</a:t>
            </a:r>
          </a:p>
        </p:txBody>
      </p:sp>
      <p:pic>
        <p:nvPicPr>
          <p:cNvPr id="12" name="Graphic 11" descr="Group with solid fill">
            <a:extLst>
              <a:ext uri="{FF2B5EF4-FFF2-40B4-BE49-F238E27FC236}">
                <a16:creationId xmlns:a16="http://schemas.microsoft.com/office/drawing/2014/main" id="{E12741B6-8587-FCE3-9BA0-32DDDADFF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2350" y="2999232"/>
            <a:ext cx="914400" cy="914400"/>
          </a:xfrm>
          <a:prstGeom prst="rect">
            <a:avLst/>
          </a:prstGeom>
        </p:spPr>
      </p:pic>
      <p:sp>
        <p:nvSpPr>
          <p:cNvPr id="21" name="Right Arrow 20">
            <a:extLst>
              <a:ext uri="{FF2B5EF4-FFF2-40B4-BE49-F238E27FC236}">
                <a16:creationId xmlns:a16="http://schemas.microsoft.com/office/drawing/2014/main" id="{65863982-0A2C-4B46-C31E-0B833E43E3FF}"/>
              </a:ext>
            </a:extLst>
          </p:cNvPr>
          <p:cNvSpPr/>
          <p:nvPr/>
        </p:nvSpPr>
        <p:spPr>
          <a:xfrm>
            <a:off x="3845350" y="3352800"/>
            <a:ext cx="3505200" cy="304800"/>
          </a:xfrm>
          <a:prstGeom prst="rightArrow">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30" name="Group 29">
            <a:extLst>
              <a:ext uri="{FF2B5EF4-FFF2-40B4-BE49-F238E27FC236}">
                <a16:creationId xmlns:a16="http://schemas.microsoft.com/office/drawing/2014/main" id="{01139235-2EF4-E080-8783-1F7A23E42D53}"/>
              </a:ext>
            </a:extLst>
          </p:cNvPr>
          <p:cNvGrpSpPr/>
          <p:nvPr/>
        </p:nvGrpSpPr>
        <p:grpSpPr>
          <a:xfrm>
            <a:off x="7495880" y="3074144"/>
            <a:ext cx="1681113" cy="725488"/>
            <a:chOff x="7234287" y="3125788"/>
            <a:chExt cx="2062113" cy="838200"/>
          </a:xfrm>
        </p:grpSpPr>
        <p:pic>
          <p:nvPicPr>
            <p:cNvPr id="20" name="Graphic 19" descr="Internet with solid fill">
              <a:extLst>
                <a:ext uri="{FF2B5EF4-FFF2-40B4-BE49-F238E27FC236}">
                  <a16:creationId xmlns:a16="http://schemas.microsoft.com/office/drawing/2014/main" id="{4B470987-0647-6A75-1635-94389550A4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4287" y="3125788"/>
              <a:ext cx="838200" cy="838200"/>
            </a:xfrm>
            <a:prstGeom prst="rect">
              <a:avLst/>
            </a:prstGeom>
          </p:spPr>
        </p:pic>
        <p:pic>
          <p:nvPicPr>
            <p:cNvPr id="27" name="Graphic 26" descr="Programmer female with solid fill">
              <a:extLst>
                <a:ext uri="{FF2B5EF4-FFF2-40B4-BE49-F238E27FC236}">
                  <a16:creationId xmlns:a16="http://schemas.microsoft.com/office/drawing/2014/main" id="{E21FA8FF-3B91-1A99-6FC0-E49A47767E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01000" y="3150344"/>
              <a:ext cx="685800" cy="685800"/>
            </a:xfrm>
            <a:prstGeom prst="rect">
              <a:avLst/>
            </a:prstGeom>
          </p:spPr>
        </p:pic>
        <p:pic>
          <p:nvPicPr>
            <p:cNvPr id="29" name="Graphic 28" descr="Programmer male with solid fill">
              <a:extLst>
                <a:ext uri="{FF2B5EF4-FFF2-40B4-BE49-F238E27FC236}">
                  <a16:creationId xmlns:a16="http://schemas.microsoft.com/office/drawing/2014/main" id="{3128787A-AE4D-B894-2E51-84C7BB278D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10600" y="3150344"/>
              <a:ext cx="685800" cy="685800"/>
            </a:xfrm>
            <a:prstGeom prst="rect">
              <a:avLst/>
            </a:prstGeom>
          </p:spPr>
        </p:pic>
      </p:grpSp>
      <p:sp>
        <p:nvSpPr>
          <p:cNvPr id="31" name="TextBox 30">
            <a:extLst>
              <a:ext uri="{FF2B5EF4-FFF2-40B4-BE49-F238E27FC236}">
                <a16:creationId xmlns:a16="http://schemas.microsoft.com/office/drawing/2014/main" id="{5463B750-1F12-CBED-ECAF-255025780E8D}"/>
              </a:ext>
            </a:extLst>
          </p:cNvPr>
          <p:cNvSpPr txBox="1"/>
          <p:nvPr/>
        </p:nvSpPr>
        <p:spPr>
          <a:xfrm>
            <a:off x="4146614" y="3016661"/>
            <a:ext cx="3280135" cy="640939"/>
          </a:xfrm>
          <a:prstGeom prst="rect">
            <a:avLst/>
          </a:prstGeom>
          <a:noFill/>
        </p:spPr>
        <p:txBody>
          <a:bodyPr wrap="square" rtlCol="0">
            <a:spAutoFit/>
          </a:bodyPr>
          <a:lstStyle/>
          <a:p>
            <a:r>
              <a:rPr lang="en-US" sz="1800" dirty="0">
                <a:solidFill>
                  <a:schemeClr val="tx1"/>
                </a:solidFill>
              </a:rPr>
              <a:t>rote and repetitive tasks</a:t>
            </a:r>
          </a:p>
          <a:p>
            <a:endParaRPr lang="en-US" sz="1800" dirty="0"/>
          </a:p>
        </p:txBody>
      </p:sp>
      <p:sp>
        <p:nvSpPr>
          <p:cNvPr id="32" name="TextBox 31">
            <a:extLst>
              <a:ext uri="{FF2B5EF4-FFF2-40B4-BE49-F238E27FC236}">
                <a16:creationId xmlns:a16="http://schemas.microsoft.com/office/drawing/2014/main" id="{F20D9F35-C44A-C48D-01D7-FA0CBD06E4F5}"/>
              </a:ext>
            </a:extLst>
          </p:cNvPr>
          <p:cNvSpPr txBox="1"/>
          <p:nvPr/>
        </p:nvSpPr>
        <p:spPr>
          <a:xfrm>
            <a:off x="1736527" y="3951941"/>
            <a:ext cx="9289098" cy="2212657"/>
          </a:xfrm>
          <a:prstGeom prst="rect">
            <a:avLst/>
          </a:prstGeom>
          <a:noFill/>
        </p:spPr>
        <p:txBody>
          <a:bodyPr wrap="square" rtlCol="0">
            <a:spAutoFit/>
          </a:bodyPr>
          <a:lstStyle/>
          <a:p>
            <a:r>
              <a:rPr lang="en-US" b="1" dirty="0"/>
              <a:t>Computer could help!</a:t>
            </a:r>
          </a:p>
          <a:p>
            <a:endParaRPr lang="en-US" sz="2000" dirty="0"/>
          </a:p>
          <a:p>
            <a:pPr marL="342900" indent="-342900">
              <a:lnSpc>
                <a:spcPct val="120000"/>
              </a:lnSpc>
              <a:buFont typeface="Arial" panose="020B0604020202020204" pitchFamily="34" charset="0"/>
              <a:buChar char="•"/>
            </a:pPr>
            <a:r>
              <a:rPr lang="en-US" sz="2000" dirty="0"/>
              <a:t>Given necessary decision logic (protocols), computer could perform these tasks and thereby provide the necessary processing time.</a:t>
            </a:r>
          </a:p>
          <a:p>
            <a:pPr marL="342900" indent="-342900">
              <a:lnSpc>
                <a:spcPct val="120000"/>
              </a:lnSpc>
              <a:buFont typeface="Arial" panose="020B0604020202020204" pitchFamily="34" charset="0"/>
              <a:buChar char="•"/>
            </a:pPr>
            <a:r>
              <a:rPr lang="en-US" sz="2000" b="1" dirty="0" err="1"/>
              <a:t>Regenstrief</a:t>
            </a:r>
            <a:r>
              <a:rPr lang="en-US" sz="2000" b="1" dirty="0"/>
              <a:t> Medical Record System: </a:t>
            </a:r>
            <a:r>
              <a:rPr lang="en-US" sz="2000" dirty="0"/>
              <a:t>a computerized </a:t>
            </a:r>
            <a:r>
              <a:rPr lang="en-US" sz="2000" dirty="0" err="1"/>
              <a:t>medidal</a:t>
            </a:r>
            <a:r>
              <a:rPr lang="en-US" sz="2000" dirty="0"/>
              <a:t>-record system that performs simple informational tasks by </a:t>
            </a:r>
            <a:r>
              <a:rPr lang="en-US" sz="2000" b="1" dirty="0"/>
              <a:t>protocols</a:t>
            </a:r>
          </a:p>
        </p:txBody>
      </p:sp>
      <p:sp>
        <p:nvSpPr>
          <p:cNvPr id="37" name="Title 1">
            <a:extLst>
              <a:ext uri="{FF2B5EF4-FFF2-40B4-BE49-F238E27FC236}">
                <a16:creationId xmlns:a16="http://schemas.microsoft.com/office/drawing/2014/main" id="{BDE57167-07F6-5474-B955-D90B685FBF5B}"/>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40" name="Content Placeholder 4">
            <a:extLst>
              <a:ext uri="{FF2B5EF4-FFF2-40B4-BE49-F238E27FC236}">
                <a16:creationId xmlns:a16="http://schemas.microsoft.com/office/drawing/2014/main" id="{5F048A3E-6069-D604-901A-9550D04DFE8B}"/>
              </a:ext>
            </a:extLst>
          </p:cNvPr>
          <p:cNvGraphicFramePr>
            <a:graphicFrameLocks/>
          </p:cNvGraphicFramePr>
          <p:nvPr>
            <p:extLst>
              <p:ext uri="{D42A27DB-BD31-4B8C-83A1-F6EECF244321}">
                <p14:modId xmlns:p14="http://schemas.microsoft.com/office/powerpoint/2010/main" val="908831566"/>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Slide Number Placeholder 13">
            <a:extLst>
              <a:ext uri="{FF2B5EF4-FFF2-40B4-BE49-F238E27FC236}">
                <a16:creationId xmlns:a16="http://schemas.microsoft.com/office/drawing/2014/main" id="{DE14B868-26B8-3C5B-75D1-3B04D79C2AC2}"/>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4</a:t>
            </a:fld>
            <a:r>
              <a:t>]</a:t>
            </a:r>
            <a:endParaRPr lang="en-AU" dirty="0"/>
          </a:p>
        </p:txBody>
      </p:sp>
    </p:spTree>
    <p:extLst>
      <p:ext uri="{BB962C8B-B14F-4D97-AF65-F5344CB8AC3E}">
        <p14:creationId xmlns:p14="http://schemas.microsoft.com/office/powerpoint/2010/main" val="250301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3352800" y="857564"/>
            <a:ext cx="5486400" cy="461537"/>
          </a:xfrm>
          <a:prstGeom prst="rect">
            <a:avLst/>
          </a:prstGeom>
          <a:noFill/>
        </p:spPr>
        <p:txBody>
          <a:bodyPr wrap="square" rtlCol="0">
            <a:spAutoFit/>
          </a:bodyPr>
          <a:lstStyle/>
          <a:p>
            <a:r>
              <a:rPr lang="en-US" b="1" dirty="0" err="1"/>
              <a:t>Regenstrief</a:t>
            </a:r>
            <a:r>
              <a:rPr lang="en-US" b="1" dirty="0"/>
              <a:t> Medical Record System</a:t>
            </a:r>
          </a:p>
        </p:txBody>
      </p:sp>
      <p:sp>
        <p:nvSpPr>
          <p:cNvPr id="7" name="TextBox 6">
            <a:extLst>
              <a:ext uri="{FF2B5EF4-FFF2-40B4-BE49-F238E27FC236}">
                <a16:creationId xmlns:a16="http://schemas.microsoft.com/office/drawing/2014/main" id="{47D8551B-CE2C-7014-A10A-8ABBF1781256}"/>
              </a:ext>
            </a:extLst>
          </p:cNvPr>
          <p:cNvSpPr txBox="1"/>
          <p:nvPr/>
        </p:nvSpPr>
        <p:spPr>
          <a:xfrm>
            <a:off x="193288" y="1546180"/>
            <a:ext cx="10210800" cy="707886"/>
          </a:xfrm>
          <a:prstGeom prst="rect">
            <a:avLst/>
          </a:prstGeom>
          <a:noFill/>
        </p:spPr>
        <p:txBody>
          <a:bodyPr wrap="square" rtlCol="0">
            <a:spAutoFit/>
          </a:bodyPr>
          <a:lstStyle/>
          <a:p>
            <a:r>
              <a:rPr lang="en-US" sz="2000" b="1" dirty="0"/>
              <a:t>Protocol: </a:t>
            </a:r>
            <a:r>
              <a:rPr lang="en-US" sz="2000" dirty="0"/>
              <a:t>an English-like statement (written according to prescribed rules) defining a specific clinical </a:t>
            </a:r>
            <a:r>
              <a:rPr lang="en-US" sz="2000" b="1" dirty="0"/>
              <a:t>event</a:t>
            </a:r>
            <a:r>
              <a:rPr lang="en-US" sz="2000" dirty="0"/>
              <a:t> and the </a:t>
            </a:r>
            <a:r>
              <a:rPr lang="en-US" sz="2000" b="1" dirty="0"/>
              <a:t>suggestions</a:t>
            </a:r>
            <a:r>
              <a:rPr lang="en-US" sz="2000" dirty="0"/>
              <a:t> of action necessary to “correct” that event.</a:t>
            </a:r>
          </a:p>
        </p:txBody>
      </p:sp>
      <p:sp>
        <p:nvSpPr>
          <p:cNvPr id="8" name="TextBox 7">
            <a:extLst>
              <a:ext uri="{FF2B5EF4-FFF2-40B4-BE49-F238E27FC236}">
                <a16:creationId xmlns:a16="http://schemas.microsoft.com/office/drawing/2014/main" id="{3446F57F-78EA-A7D1-4435-3D75C6629911}"/>
              </a:ext>
            </a:extLst>
          </p:cNvPr>
          <p:cNvSpPr txBox="1"/>
          <p:nvPr/>
        </p:nvSpPr>
        <p:spPr>
          <a:xfrm>
            <a:off x="223025" y="2519236"/>
            <a:ext cx="11950390" cy="3776290"/>
          </a:xfrm>
          <a:prstGeom prst="rect">
            <a:avLst/>
          </a:prstGeom>
          <a:noFill/>
        </p:spPr>
        <p:txBody>
          <a:bodyPr wrap="square" rtlCol="0">
            <a:spAutoFit/>
          </a:bodyPr>
          <a:lstStyle/>
          <a:p>
            <a:r>
              <a:rPr lang="en-US" sz="2000" dirty="0"/>
              <a:t>Protocols and events were classified as </a:t>
            </a:r>
            <a:r>
              <a:rPr lang="en-US" sz="2000" b="1" dirty="0"/>
              <a:t>Type I, II or III </a:t>
            </a:r>
            <a:r>
              <a:rPr lang="en-US" sz="2000" dirty="0"/>
              <a:t>according to the suggestions that they triggered. </a:t>
            </a:r>
          </a:p>
          <a:p>
            <a:endParaRPr lang="en-US" sz="2000" dirty="0"/>
          </a:p>
          <a:p>
            <a:pPr>
              <a:lnSpc>
                <a:spcPct val="120000"/>
              </a:lnSpc>
            </a:pPr>
            <a:r>
              <a:rPr lang="en-US" sz="2000" b="1" dirty="0"/>
              <a:t>Three type of suggestions:</a:t>
            </a:r>
          </a:p>
          <a:p>
            <a:pPr marL="952348" lvl="1" indent="-342900">
              <a:lnSpc>
                <a:spcPct val="120000"/>
              </a:lnSpc>
              <a:buFont typeface="Arial" panose="020B0604020202020204" pitchFamily="34" charset="0"/>
              <a:buChar char="•"/>
            </a:pPr>
            <a:r>
              <a:rPr lang="en-US" sz="2000" b="1" dirty="0"/>
              <a:t>Type I</a:t>
            </a:r>
            <a:r>
              <a:rPr lang="en-US" sz="2000" dirty="0"/>
              <a:t>: Observe a physical finding or inquire about a symptom</a:t>
            </a:r>
          </a:p>
          <a:p>
            <a:pPr lvl="2">
              <a:lnSpc>
                <a:spcPct val="120000"/>
              </a:lnSpc>
            </a:pPr>
            <a:r>
              <a:rPr lang="en-US" sz="2000" i="1" dirty="0"/>
              <a:t>Example protocol:  </a:t>
            </a:r>
            <a:r>
              <a:rPr lang="en-US" sz="2000" dirty="0"/>
              <a:t>On “cardiac </a:t>
            </a:r>
            <a:r>
              <a:rPr lang="en-US" sz="2000" dirty="0" err="1"/>
              <a:t>glycosid</a:t>
            </a:r>
            <a:r>
              <a:rPr lang="en-US" sz="2000" dirty="0"/>
              <a:t>” then </a:t>
            </a:r>
            <a:r>
              <a:rPr lang="en-US" sz="2000" u="sng" dirty="0"/>
              <a:t>observe</a:t>
            </a:r>
            <a:r>
              <a:rPr lang="en-US" sz="2000" dirty="0"/>
              <a:t> “PVC’s/MIN”</a:t>
            </a:r>
          </a:p>
          <a:p>
            <a:pPr lvl="2">
              <a:lnSpc>
                <a:spcPct val="120000"/>
              </a:lnSpc>
            </a:pPr>
            <a:endParaRPr lang="en-US" sz="400" dirty="0"/>
          </a:p>
          <a:p>
            <a:pPr marL="952348" lvl="1" indent="-342900">
              <a:lnSpc>
                <a:spcPct val="120000"/>
              </a:lnSpc>
              <a:buFont typeface="Arial" panose="020B0604020202020204" pitchFamily="34" charset="0"/>
              <a:buChar char="•"/>
            </a:pPr>
            <a:r>
              <a:rPr lang="en-US" sz="2000" b="1" dirty="0"/>
              <a:t>Type II</a:t>
            </a:r>
            <a:r>
              <a:rPr lang="en-US" sz="2000" dirty="0"/>
              <a:t>: order a diagnostic study</a:t>
            </a:r>
          </a:p>
          <a:p>
            <a:pPr lvl="1">
              <a:lnSpc>
                <a:spcPct val="120000"/>
              </a:lnSpc>
            </a:pPr>
            <a:r>
              <a:rPr lang="en-US" sz="2000" dirty="0"/>
              <a:t>	</a:t>
            </a:r>
            <a:r>
              <a:rPr lang="en-US" sz="2000" i="1" dirty="0"/>
              <a:t>Example protocol</a:t>
            </a:r>
            <a:r>
              <a:rPr lang="en-US" sz="2000" dirty="0"/>
              <a:t>: On “K+ wasters” and no “uric” since 1 year ago then </a:t>
            </a:r>
            <a:r>
              <a:rPr lang="en-US" sz="2000" u="sng" dirty="0"/>
              <a:t>order</a:t>
            </a:r>
            <a:r>
              <a:rPr lang="en-US" sz="2000" dirty="0"/>
              <a:t> “uric”</a:t>
            </a:r>
          </a:p>
          <a:p>
            <a:pPr lvl="1">
              <a:lnSpc>
                <a:spcPct val="120000"/>
              </a:lnSpc>
            </a:pPr>
            <a:endParaRPr lang="en-US" sz="400" dirty="0"/>
          </a:p>
          <a:p>
            <a:pPr marL="952348" lvl="1" indent="-342900">
              <a:lnSpc>
                <a:spcPct val="120000"/>
              </a:lnSpc>
              <a:buFont typeface="Arial" panose="020B0604020202020204" pitchFamily="34" charset="0"/>
              <a:buChar char="•"/>
            </a:pPr>
            <a:r>
              <a:rPr lang="en-US" sz="2000" b="1" dirty="0"/>
              <a:t>Type III</a:t>
            </a:r>
            <a:r>
              <a:rPr lang="en-US" sz="2000" dirty="0"/>
              <a:t>: Change or initiate a therapeutic regimen</a:t>
            </a:r>
          </a:p>
          <a:p>
            <a:pPr lvl="2">
              <a:lnSpc>
                <a:spcPct val="120000"/>
              </a:lnSpc>
            </a:pPr>
            <a:r>
              <a:rPr lang="en-US" sz="2000" i="1" dirty="0"/>
              <a:t>Example protocol: </a:t>
            </a:r>
            <a:r>
              <a:rPr lang="en-US" sz="2000" dirty="0"/>
              <a:t>First “chloroquine” and followed by last “visual acuity” changed less than 20% then consider “chloroquine” as cause of optic damage</a:t>
            </a:r>
          </a:p>
        </p:txBody>
      </p:sp>
      <p:sp>
        <p:nvSpPr>
          <p:cNvPr id="13" name="Title 1">
            <a:extLst>
              <a:ext uri="{FF2B5EF4-FFF2-40B4-BE49-F238E27FC236}">
                <a16:creationId xmlns:a16="http://schemas.microsoft.com/office/drawing/2014/main" id="{2E217D1E-1D00-2447-BAC9-F426F1796B10}"/>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16" name="Content Placeholder 4">
            <a:extLst>
              <a:ext uri="{FF2B5EF4-FFF2-40B4-BE49-F238E27FC236}">
                <a16:creationId xmlns:a16="http://schemas.microsoft.com/office/drawing/2014/main" id="{809E3884-72FF-CD81-18E7-C507AB69D4DC}"/>
              </a:ext>
            </a:extLst>
          </p:cNvPr>
          <p:cNvGraphicFramePr>
            <a:graphicFrameLocks noGrp="1"/>
          </p:cNvGraphicFramePr>
          <p:nvPr>
            <p:ph sz="quarter" idx="14"/>
            <p:extLst>
              <p:ext uri="{D42A27DB-BD31-4B8C-83A1-F6EECF244321}">
                <p14:modId xmlns:p14="http://schemas.microsoft.com/office/powerpoint/2010/main" val="908831566"/>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Slide Number Placeholder 13">
            <a:extLst>
              <a:ext uri="{FF2B5EF4-FFF2-40B4-BE49-F238E27FC236}">
                <a16:creationId xmlns:a16="http://schemas.microsoft.com/office/drawing/2014/main" id="{82930E30-53DE-3FA9-5CD7-3477F116F85C}"/>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5</a:t>
            </a:fld>
            <a:r>
              <a:t>]</a:t>
            </a:r>
            <a:endParaRPr lang="en-AU" dirty="0"/>
          </a:p>
        </p:txBody>
      </p:sp>
    </p:spTree>
    <p:extLst>
      <p:ext uri="{BB962C8B-B14F-4D97-AF65-F5344CB8AC3E}">
        <p14:creationId xmlns:p14="http://schemas.microsoft.com/office/powerpoint/2010/main" val="172688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CCE61C-0493-9FBF-2B99-6EFC40E296D4}"/>
              </a:ext>
            </a:extLst>
          </p:cNvPr>
          <p:cNvPicPr>
            <a:picLocks noChangeAspect="1"/>
          </p:cNvPicPr>
          <p:nvPr/>
        </p:nvPicPr>
        <p:blipFill>
          <a:blip r:embed="rId2"/>
          <a:stretch>
            <a:fillRect/>
          </a:stretch>
        </p:blipFill>
        <p:spPr>
          <a:xfrm>
            <a:off x="117893" y="1104139"/>
            <a:ext cx="5711291" cy="5542318"/>
          </a:xfrm>
          <a:prstGeom prst="rect">
            <a:avLst/>
          </a:prstGeom>
        </p:spPr>
      </p:pic>
      <p:sp>
        <p:nvSpPr>
          <p:cNvPr id="32" name="TextBox 31">
            <a:extLst>
              <a:ext uri="{FF2B5EF4-FFF2-40B4-BE49-F238E27FC236}">
                <a16:creationId xmlns:a16="http://schemas.microsoft.com/office/drawing/2014/main" id="{F20D9F35-C44A-C48D-01D7-FA0CBD06E4F5}"/>
              </a:ext>
            </a:extLst>
          </p:cNvPr>
          <p:cNvSpPr txBox="1"/>
          <p:nvPr/>
        </p:nvSpPr>
        <p:spPr>
          <a:xfrm>
            <a:off x="117893" y="791724"/>
            <a:ext cx="9289098" cy="461537"/>
          </a:xfrm>
          <a:prstGeom prst="rect">
            <a:avLst/>
          </a:prstGeom>
          <a:noFill/>
        </p:spPr>
        <p:txBody>
          <a:bodyPr wrap="square" rtlCol="0">
            <a:spAutoFit/>
          </a:bodyPr>
          <a:lstStyle/>
          <a:p>
            <a:r>
              <a:rPr lang="en-US" b="1" dirty="0" err="1"/>
              <a:t>Regenstrief</a:t>
            </a:r>
            <a:r>
              <a:rPr lang="en-US" b="1" dirty="0"/>
              <a:t> Medical Record System</a:t>
            </a:r>
          </a:p>
        </p:txBody>
      </p:sp>
      <p:sp>
        <p:nvSpPr>
          <p:cNvPr id="7" name="TextBox 6">
            <a:extLst>
              <a:ext uri="{FF2B5EF4-FFF2-40B4-BE49-F238E27FC236}">
                <a16:creationId xmlns:a16="http://schemas.microsoft.com/office/drawing/2014/main" id="{47D8551B-CE2C-7014-A10A-8ABBF1781256}"/>
              </a:ext>
            </a:extLst>
          </p:cNvPr>
          <p:cNvSpPr txBox="1"/>
          <p:nvPr/>
        </p:nvSpPr>
        <p:spPr>
          <a:xfrm>
            <a:off x="6021538" y="1514972"/>
            <a:ext cx="5978108" cy="4153958"/>
          </a:xfrm>
          <a:prstGeom prst="rect">
            <a:avLst/>
          </a:prstGeom>
          <a:noFill/>
        </p:spPr>
        <p:txBody>
          <a:bodyPr wrap="square" rtlCol="0">
            <a:spAutoFit/>
          </a:bodyPr>
          <a:lstStyle/>
          <a:p>
            <a:r>
              <a:rPr lang="en-US" b="1" dirty="0"/>
              <a:t>Reports:</a:t>
            </a:r>
          </a:p>
          <a:p>
            <a:endParaRPr lang="en-US" b="1" dirty="0"/>
          </a:p>
          <a:p>
            <a:pPr marL="457200" indent="-457200">
              <a:buFont typeface="+mj-lt"/>
              <a:buAutoNum type="arabicPeriod"/>
            </a:pPr>
            <a:r>
              <a:rPr lang="en-US" b="1" dirty="0"/>
              <a:t>Surveillance report                           </a:t>
            </a:r>
            <a:r>
              <a:rPr lang="en-US" sz="2400" dirty="0"/>
              <a:t>All the computer recommendations for a given patient</a:t>
            </a:r>
          </a:p>
          <a:p>
            <a:pPr marL="457200" indent="-457200">
              <a:buFont typeface="+mj-lt"/>
              <a:buAutoNum type="arabicPeriod"/>
            </a:pPr>
            <a:endParaRPr lang="en-US" dirty="0"/>
          </a:p>
          <a:p>
            <a:pPr marL="457200" indent="-457200">
              <a:buFont typeface="+mj-lt"/>
              <a:buAutoNum type="arabicPeriod"/>
            </a:pPr>
            <a:r>
              <a:rPr lang="en-US" b="1" dirty="0"/>
              <a:t>Computer-tailored encounter form</a:t>
            </a:r>
            <a:r>
              <a:rPr lang="en-US" dirty="0"/>
              <a:t> patient’s active prescriptions at the last visit (with Type I recommendations)</a:t>
            </a:r>
          </a:p>
          <a:p>
            <a:pPr marL="457200" indent="-457200">
              <a:buFont typeface="+mj-lt"/>
              <a:buAutoNum type="arabicPeriod"/>
            </a:pPr>
            <a:endParaRPr lang="en-US" dirty="0"/>
          </a:p>
          <a:p>
            <a:pPr marL="457200" indent="-457200">
              <a:buFont typeface="+mj-lt"/>
              <a:buAutoNum type="arabicPeriod"/>
            </a:pPr>
            <a:r>
              <a:rPr lang="en-US" b="1" dirty="0"/>
              <a:t>Summary report</a:t>
            </a:r>
          </a:p>
        </p:txBody>
      </p:sp>
      <p:sp>
        <p:nvSpPr>
          <p:cNvPr id="9" name="Title 1">
            <a:extLst>
              <a:ext uri="{FF2B5EF4-FFF2-40B4-BE49-F238E27FC236}">
                <a16:creationId xmlns:a16="http://schemas.microsoft.com/office/drawing/2014/main" id="{06A4382D-BFAB-7FCB-9BF5-971B11205C37}"/>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12" name="TextBox 11">
            <a:extLst>
              <a:ext uri="{FF2B5EF4-FFF2-40B4-BE49-F238E27FC236}">
                <a16:creationId xmlns:a16="http://schemas.microsoft.com/office/drawing/2014/main" id="{C88BE250-E1F4-EE7F-3B40-31C4F97C7860}"/>
              </a:ext>
            </a:extLst>
          </p:cNvPr>
          <p:cNvSpPr txBox="1"/>
          <p:nvPr/>
        </p:nvSpPr>
        <p:spPr>
          <a:xfrm>
            <a:off x="228600" y="4495800"/>
            <a:ext cx="5257800" cy="685800"/>
          </a:xfrm>
          <a:prstGeom prst="rect">
            <a:avLst/>
          </a:prstGeom>
          <a:noFill/>
          <a:ln w="19050">
            <a:solidFill>
              <a:schemeClr val="accent3"/>
            </a:solidFill>
          </a:ln>
        </p:spPr>
        <p:txBody>
          <a:bodyPr wrap="square" rtlCol="0">
            <a:spAutoFit/>
          </a:bodyPr>
          <a:lstStyle/>
          <a:p>
            <a:endParaRPr lang="en-US" dirty="0"/>
          </a:p>
        </p:txBody>
      </p:sp>
      <p:graphicFrame>
        <p:nvGraphicFramePr>
          <p:cNvPr id="15" name="Content Placeholder 4">
            <a:extLst>
              <a:ext uri="{FF2B5EF4-FFF2-40B4-BE49-F238E27FC236}">
                <a16:creationId xmlns:a16="http://schemas.microsoft.com/office/drawing/2014/main" id="{27771F97-8E81-036C-ADB2-29E708069D96}"/>
              </a:ext>
            </a:extLst>
          </p:cNvPr>
          <p:cNvGraphicFramePr>
            <a:graphicFrameLocks noGrp="1"/>
          </p:cNvGraphicFramePr>
          <p:nvPr>
            <p:ph sz="quarter" idx="14"/>
            <p:extLst>
              <p:ext uri="{D42A27DB-BD31-4B8C-83A1-F6EECF244321}">
                <p14:modId xmlns:p14="http://schemas.microsoft.com/office/powerpoint/2010/main" val="908831566"/>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Slide Number Placeholder 13">
            <a:extLst>
              <a:ext uri="{FF2B5EF4-FFF2-40B4-BE49-F238E27FC236}">
                <a16:creationId xmlns:a16="http://schemas.microsoft.com/office/drawing/2014/main" id="{165E9F52-79F6-F935-9251-F4C81329638B}"/>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6</a:t>
            </a:fld>
            <a:r>
              <a:t>]</a:t>
            </a:r>
            <a:endParaRPr lang="en-AU" dirty="0"/>
          </a:p>
        </p:txBody>
      </p:sp>
    </p:spTree>
    <p:extLst>
      <p:ext uri="{BB962C8B-B14F-4D97-AF65-F5344CB8AC3E}">
        <p14:creationId xmlns:p14="http://schemas.microsoft.com/office/powerpoint/2010/main" val="360476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117892" y="1143000"/>
            <a:ext cx="11845508" cy="4551759"/>
          </a:xfrm>
          <a:prstGeom prst="rect">
            <a:avLst/>
          </a:prstGeom>
          <a:noFill/>
        </p:spPr>
        <p:txBody>
          <a:bodyPr wrap="square" rtlCol="0">
            <a:spAutoFit/>
          </a:bodyPr>
          <a:lstStyle/>
          <a:p>
            <a:r>
              <a:rPr lang="en-US" sz="2800" b="1" dirty="0"/>
              <a:t>Research Aims</a:t>
            </a:r>
          </a:p>
          <a:p>
            <a:endParaRPr lang="en-US" b="1" dirty="0"/>
          </a:p>
          <a:p>
            <a:pPr lvl="1">
              <a:lnSpc>
                <a:spcPct val="120000"/>
              </a:lnSpc>
            </a:pPr>
            <a:r>
              <a:rPr lang="en-US" sz="2000" b="1" dirty="0"/>
              <a:t>Previous Study has</a:t>
            </a:r>
            <a:r>
              <a:rPr lang="zh-CN" altLang="en-US" sz="2000" b="1" dirty="0"/>
              <a:t> </a:t>
            </a:r>
            <a:r>
              <a:rPr lang="en-US" altLang="zh-CN" sz="2000" b="1" dirty="0"/>
              <a:t>p</a:t>
            </a:r>
            <a:r>
              <a:rPr lang="en-US" sz="2000" b="1" dirty="0"/>
              <a:t>roved </a:t>
            </a:r>
            <a:r>
              <a:rPr lang="en-US" sz="2000" b="1" dirty="0" err="1"/>
              <a:t>Regenstrief</a:t>
            </a:r>
            <a:r>
              <a:rPr lang="en-US" sz="2000" b="1" dirty="0"/>
              <a:t> system significantly reduced the physician’s error rate. However,</a:t>
            </a:r>
          </a:p>
          <a:p>
            <a:pPr marL="1561795" lvl="2" indent="-342900">
              <a:lnSpc>
                <a:spcPct val="120000"/>
              </a:lnSpc>
              <a:buFont typeface="Arial" panose="020B0604020202020204" pitchFamily="34" charset="0"/>
              <a:buChar char="•"/>
            </a:pPr>
            <a:r>
              <a:rPr lang="en-US" sz="2000" dirty="0"/>
              <a:t>Did not prove Hypothesis 2: </a:t>
            </a:r>
            <a:r>
              <a:rPr lang="en-US" sz="2000" b="1" dirty="0">
                <a:solidFill>
                  <a:schemeClr val="bg2"/>
                </a:solidFill>
                <a:cs typeface="Arial" pitchFamily="34" charset="0"/>
              </a:rPr>
              <a:t>Human Intrinsic limits </a:t>
            </a:r>
            <a:r>
              <a:rPr lang="en-US" sz="2000" dirty="0">
                <a:solidFill>
                  <a:schemeClr val="bg2"/>
                </a:solidFill>
                <a:cs typeface="Arial" pitchFamily="34" charset="0"/>
              </a:rPr>
              <a:t>is the cause of medical error</a:t>
            </a:r>
            <a:endParaRPr lang="en-US" sz="2000" dirty="0"/>
          </a:p>
          <a:p>
            <a:pPr marL="1561795" lvl="2" indent="-342900">
              <a:lnSpc>
                <a:spcPct val="120000"/>
              </a:lnSpc>
              <a:buFont typeface="Arial" panose="020B0604020202020204" pitchFamily="34" charset="0"/>
              <a:buChar char="•"/>
            </a:pPr>
            <a:r>
              <a:rPr lang="en-US" sz="2000" dirty="0"/>
              <a:t>Lack of generalization ability: - in a clinical setting with little continuity of care</a:t>
            </a:r>
          </a:p>
          <a:p>
            <a:pPr marL="1561795" lvl="2" indent="-342900">
              <a:lnSpc>
                <a:spcPct val="120000"/>
              </a:lnSpc>
              <a:buFont typeface="Arial" panose="020B0604020202020204" pitchFamily="34" charset="0"/>
              <a:buChar char="•"/>
            </a:pPr>
            <a:r>
              <a:rPr lang="en-US" sz="2000" dirty="0"/>
              <a:t>Protocols used were simple and imprecise</a:t>
            </a:r>
          </a:p>
          <a:p>
            <a:pPr lvl="1">
              <a:lnSpc>
                <a:spcPct val="120000"/>
              </a:lnSpc>
            </a:pPr>
            <a:endParaRPr lang="en-US" sz="2000" b="1" dirty="0"/>
          </a:p>
          <a:p>
            <a:pPr lvl="1">
              <a:lnSpc>
                <a:spcPct val="120000"/>
              </a:lnSpc>
            </a:pPr>
            <a:r>
              <a:rPr lang="en-US" sz="2000" b="1" dirty="0"/>
              <a:t>This Paper </a:t>
            </a:r>
          </a:p>
          <a:p>
            <a:pPr marL="1561795" lvl="2" indent="-342900">
              <a:lnSpc>
                <a:spcPct val="120000"/>
              </a:lnSpc>
              <a:buFont typeface="Arial" panose="020B0604020202020204" pitchFamily="34" charset="0"/>
              <a:buChar char="•"/>
            </a:pPr>
            <a:r>
              <a:rPr lang="en-US" sz="2000" dirty="0"/>
              <a:t>Aims to test the Hypothesis 2 </a:t>
            </a:r>
          </a:p>
          <a:p>
            <a:pPr marL="1561795" lvl="2" indent="-342900">
              <a:lnSpc>
                <a:spcPct val="120000"/>
              </a:lnSpc>
              <a:buFont typeface="Arial" panose="020B0604020202020204" pitchFamily="34" charset="0"/>
              <a:buChar char="•"/>
            </a:pPr>
            <a:r>
              <a:rPr lang="en-US" sz="2000" dirty="0"/>
              <a:t>To learn whether the protocols can be made more applicable </a:t>
            </a:r>
          </a:p>
          <a:p>
            <a:pPr marL="1561795" lvl="2" indent="-342900">
              <a:lnSpc>
                <a:spcPct val="120000"/>
              </a:lnSpc>
              <a:buFont typeface="Arial" panose="020B0604020202020204" pitchFamily="34" charset="0"/>
              <a:buChar char="•"/>
            </a:pPr>
            <a:r>
              <a:rPr lang="en-US" sz="2000" dirty="0"/>
              <a:t>used a crossover design and more precise protocols in a clinic with continuity of care</a:t>
            </a:r>
          </a:p>
        </p:txBody>
      </p:sp>
      <p:sp>
        <p:nvSpPr>
          <p:cNvPr id="4" name="Title 1">
            <a:extLst>
              <a:ext uri="{FF2B5EF4-FFF2-40B4-BE49-F238E27FC236}">
                <a16:creationId xmlns:a16="http://schemas.microsoft.com/office/drawing/2014/main" id="{1216DA9C-3DD5-5F26-3A59-1EBA82719405}"/>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graphicFrame>
        <p:nvGraphicFramePr>
          <p:cNvPr id="9" name="Content Placeholder 4">
            <a:extLst>
              <a:ext uri="{FF2B5EF4-FFF2-40B4-BE49-F238E27FC236}">
                <a16:creationId xmlns:a16="http://schemas.microsoft.com/office/drawing/2014/main" id="{0DE42D2F-DFFB-77C2-7639-350432615111}"/>
              </a:ext>
            </a:extLst>
          </p:cNvPr>
          <p:cNvGraphicFramePr>
            <a:graphicFrameLocks/>
          </p:cNvGraphicFramePr>
          <p:nvPr>
            <p:extLst>
              <p:ext uri="{D42A27DB-BD31-4B8C-83A1-F6EECF244321}">
                <p14:modId xmlns:p14="http://schemas.microsoft.com/office/powerpoint/2010/main" val="908831566"/>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13">
            <a:extLst>
              <a:ext uri="{FF2B5EF4-FFF2-40B4-BE49-F238E27FC236}">
                <a16:creationId xmlns:a16="http://schemas.microsoft.com/office/drawing/2014/main" id="{C77CB3F6-F7C8-8C8F-D99D-BE8398FBB17A}"/>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7</a:t>
            </a:fld>
            <a:r>
              <a:t>]</a:t>
            </a:r>
            <a:endParaRPr lang="en-AU" dirty="0"/>
          </a:p>
        </p:txBody>
      </p:sp>
    </p:spTree>
    <p:extLst>
      <p:ext uri="{BB962C8B-B14F-4D97-AF65-F5344CB8AC3E}">
        <p14:creationId xmlns:p14="http://schemas.microsoft.com/office/powerpoint/2010/main" val="13436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20D9F35-C44A-C48D-01D7-FA0CBD06E4F5}"/>
              </a:ext>
            </a:extLst>
          </p:cNvPr>
          <p:cNvSpPr txBox="1"/>
          <p:nvPr/>
        </p:nvSpPr>
        <p:spPr>
          <a:xfrm>
            <a:off x="7010400" y="167183"/>
            <a:ext cx="3692049" cy="523220"/>
          </a:xfrm>
          <a:prstGeom prst="rect">
            <a:avLst/>
          </a:prstGeom>
          <a:noFill/>
        </p:spPr>
        <p:txBody>
          <a:bodyPr wrap="square" rtlCol="0">
            <a:spAutoFit/>
          </a:bodyPr>
          <a:lstStyle/>
          <a:p>
            <a:r>
              <a:rPr lang="en-US" sz="2800" b="1" dirty="0"/>
              <a:t>Research Methods</a:t>
            </a:r>
          </a:p>
        </p:txBody>
      </p:sp>
      <p:sp>
        <p:nvSpPr>
          <p:cNvPr id="7" name="Title 1">
            <a:extLst>
              <a:ext uri="{FF2B5EF4-FFF2-40B4-BE49-F238E27FC236}">
                <a16:creationId xmlns:a16="http://schemas.microsoft.com/office/drawing/2014/main" id="{7A7BC016-2525-03B4-3DF7-D0FD1F37887D}"/>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p:sp>
        <p:nvSpPr>
          <p:cNvPr id="10" name="TextBox 9">
            <a:extLst>
              <a:ext uri="{FF2B5EF4-FFF2-40B4-BE49-F238E27FC236}">
                <a16:creationId xmlns:a16="http://schemas.microsoft.com/office/drawing/2014/main" id="{B882B0BA-3292-573F-8BA2-5F6CED3E22F9}"/>
              </a:ext>
            </a:extLst>
          </p:cNvPr>
          <p:cNvSpPr txBox="1"/>
          <p:nvPr/>
        </p:nvSpPr>
        <p:spPr>
          <a:xfrm>
            <a:off x="152400" y="889080"/>
            <a:ext cx="11326232"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Location: </a:t>
            </a:r>
            <a:r>
              <a:rPr lang="en-US" sz="2000" dirty="0"/>
              <a:t>General-medicine clinic at </a:t>
            </a:r>
            <a:r>
              <a:rPr lang="en-US" sz="2000" dirty="0" err="1"/>
              <a:t>Wishard</a:t>
            </a:r>
            <a:r>
              <a:rPr lang="en-US" sz="2000" dirty="0"/>
              <a:t> Memorial Hospital</a:t>
            </a:r>
            <a:endParaRPr lang="en-US" sz="2000" b="1" dirty="0"/>
          </a:p>
          <a:p>
            <a:pPr marL="342900" indent="-342900">
              <a:buFont typeface="Arial" panose="020B0604020202020204" pitchFamily="34" charset="0"/>
              <a:buChar char="•"/>
            </a:pPr>
            <a:r>
              <a:rPr lang="en-US" sz="2000" b="1" dirty="0"/>
              <a:t>Time period: </a:t>
            </a:r>
            <a:r>
              <a:rPr lang="en-US" sz="2000" dirty="0"/>
              <a:t>Nine half-day sessions initiating on March 1, 1975</a:t>
            </a:r>
            <a:r>
              <a:rPr lang="en-US" sz="2000" b="1" dirty="0"/>
              <a:t> </a:t>
            </a:r>
          </a:p>
          <a:p>
            <a:pPr marL="342900" indent="-342900">
              <a:buFont typeface="Arial" panose="020B0604020202020204" pitchFamily="34" charset="0"/>
              <a:buChar char="•"/>
            </a:pPr>
            <a:r>
              <a:rPr lang="en-US" sz="2000" b="1" dirty="0"/>
              <a:t>Protocols: </a:t>
            </a:r>
            <a:r>
              <a:rPr lang="en-US" sz="2000" dirty="0"/>
              <a:t>390 protocols primarily </a:t>
            </a:r>
            <a:r>
              <a:rPr lang="en-US" sz="2000" dirty="0" err="1"/>
              <a:t>adressing</a:t>
            </a:r>
            <a:r>
              <a:rPr lang="en-US" sz="2000" dirty="0"/>
              <a:t> conditions managed or cased by drug</a:t>
            </a:r>
          </a:p>
          <a:p>
            <a:pPr marL="342900" indent="-342900">
              <a:buFont typeface="Arial" panose="020B0604020202020204" pitchFamily="34" charset="0"/>
              <a:buChar char="•"/>
            </a:pPr>
            <a:r>
              <a:rPr lang="en-US" sz="2000" b="1" dirty="0"/>
              <a:t>Continuity of care: </a:t>
            </a:r>
            <a:r>
              <a:rPr lang="en-US" sz="2000" dirty="0"/>
              <a:t>Each physicians sees a fixed population of patients a half a day per week</a:t>
            </a:r>
          </a:p>
          <a:p>
            <a:pPr marL="342900" indent="-342900">
              <a:buFont typeface="Arial" panose="020B0604020202020204" pitchFamily="34" charset="0"/>
              <a:buChar char="•"/>
            </a:pPr>
            <a:r>
              <a:rPr lang="en-US" sz="2000" b="1" dirty="0"/>
              <a:t>Crossover design: </a:t>
            </a:r>
            <a:r>
              <a:rPr lang="en-US" sz="2000" dirty="0"/>
              <a:t>Each physician served as his own control in a crossover design</a:t>
            </a:r>
            <a:endParaRPr lang="en-US" sz="2000" b="1" dirty="0"/>
          </a:p>
        </p:txBody>
      </p:sp>
      <p:pic>
        <p:nvPicPr>
          <p:cNvPr id="2056" name="Picture 8">
            <a:extLst>
              <a:ext uri="{FF2B5EF4-FFF2-40B4-BE49-F238E27FC236}">
                <a16:creationId xmlns:a16="http://schemas.microsoft.com/office/drawing/2014/main" id="{E3E54AFA-127B-0964-9FD9-15FF75CC5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81074"/>
            <a:ext cx="9525000" cy="370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4">
            <a:extLst>
              <a:ext uri="{FF2B5EF4-FFF2-40B4-BE49-F238E27FC236}">
                <a16:creationId xmlns:a16="http://schemas.microsoft.com/office/drawing/2014/main" id="{7ED36985-56B7-F556-60A4-346D712E60CB}"/>
              </a:ext>
            </a:extLst>
          </p:cNvPr>
          <p:cNvGraphicFramePr>
            <a:graphicFrameLocks noGrp="1"/>
          </p:cNvGraphicFramePr>
          <p:nvPr>
            <p:ph sz="quarter" idx="14"/>
            <p:extLst>
              <p:ext uri="{D42A27DB-BD31-4B8C-83A1-F6EECF244321}">
                <p14:modId xmlns:p14="http://schemas.microsoft.com/office/powerpoint/2010/main" val="800008917"/>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13">
            <a:extLst>
              <a:ext uri="{FF2B5EF4-FFF2-40B4-BE49-F238E27FC236}">
                <a16:creationId xmlns:a16="http://schemas.microsoft.com/office/drawing/2014/main" id="{F0918B54-6964-8F42-D358-988C91EA0D8B}"/>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8</a:t>
            </a:fld>
            <a:r>
              <a:t>]</a:t>
            </a:r>
            <a:endParaRPr lang="en-AU" dirty="0"/>
          </a:p>
        </p:txBody>
      </p:sp>
    </p:spTree>
    <p:extLst>
      <p:ext uri="{BB962C8B-B14F-4D97-AF65-F5344CB8AC3E}">
        <p14:creationId xmlns:p14="http://schemas.microsoft.com/office/powerpoint/2010/main" val="130312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7BC016-2525-03B4-3DF7-D0FD1F37887D}"/>
              </a:ext>
            </a:extLst>
          </p:cNvPr>
          <p:cNvSpPr txBox="1">
            <a:spLocks/>
          </p:cNvSpPr>
          <p:nvPr/>
        </p:nvSpPr>
        <p:spPr>
          <a:xfrm>
            <a:off x="0" y="11151"/>
            <a:ext cx="6858000" cy="725488"/>
          </a:xfrm>
          <a:prstGeom prst="rect">
            <a:avLst/>
          </a:prstGeom>
          <a:solidFill>
            <a:srgbClr val="000F46"/>
          </a:solidFill>
        </p:spPr>
        <p:txBody>
          <a:bodyPr vert="horz" lIns="180000" tIns="0" rIns="0" bIns="0" rtlCol="0" anchor="ctr">
            <a:noAutofit/>
          </a:bodyPr>
          <a:lst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a:lstStyle>
          <a:p>
            <a:pPr>
              <a:lnSpc>
                <a:spcPct val="100000"/>
              </a:lnSpc>
            </a:pPr>
            <a:r>
              <a:rPr lang="en-US" sz="2000" dirty="0">
                <a:solidFill>
                  <a:schemeClr val="bg1"/>
                </a:solidFill>
              </a:rPr>
              <a:t>Protocol-Based Computer Reminders, </a:t>
            </a:r>
            <a:br>
              <a:rPr lang="en-US" sz="2000" dirty="0">
                <a:solidFill>
                  <a:schemeClr val="bg1"/>
                </a:solidFill>
              </a:rPr>
            </a:br>
            <a:r>
              <a:rPr lang="en-US" sz="2000" dirty="0">
                <a:solidFill>
                  <a:schemeClr val="bg1"/>
                </a:solidFill>
              </a:rPr>
              <a:t>The Quality of Care and The Non-Perfection of Man</a:t>
            </a:r>
            <a:endParaRPr lang="en-AU" sz="2000" dirty="0">
              <a:solidFill>
                <a:schemeClr val="bg1"/>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6B462FB-DC48-5D3A-74DB-33A27FDC05A9}"/>
                  </a:ext>
                </a:extLst>
              </p:cNvPr>
              <p:cNvSpPr txBox="1"/>
              <p:nvPr/>
            </p:nvSpPr>
            <p:spPr>
              <a:xfrm>
                <a:off x="304800" y="911717"/>
                <a:ext cx="11400263" cy="2122441"/>
              </a:xfrm>
              <a:prstGeom prst="rect">
                <a:avLst/>
              </a:prstGeom>
              <a:noFill/>
            </p:spPr>
            <p:txBody>
              <a:bodyPr wrap="square" rtlCol="0">
                <a:spAutoFit/>
              </a:bodyPr>
              <a:lstStyle/>
              <a:p>
                <a:r>
                  <a:rPr lang="en-US" sz="2200" b="1" dirty="0"/>
                  <a:t>Response rate: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 </m:t>
                        </m:r>
                        <m:r>
                          <a:rPr lang="en-US" sz="2800" b="0" i="1" smtClean="0">
                            <a:latin typeface="Cambria Math" panose="02040503050406030204" pitchFamily="18" charset="0"/>
                          </a:rPr>
                          <m:t>𝑒𝑣𝑒𝑛𝑡𝑠</m:t>
                        </m:r>
                        <m:r>
                          <a:rPr lang="en-US" sz="2800" b="0" i="1" smtClean="0">
                            <a:latin typeface="Cambria Math" panose="02040503050406030204" pitchFamily="18" charset="0"/>
                          </a:rPr>
                          <m:t> </m:t>
                        </m:r>
                        <m:r>
                          <a:rPr lang="en-US" sz="2800" b="0" i="1" smtClean="0">
                            <a:latin typeface="Cambria Math" panose="02040503050406030204" pitchFamily="18" charset="0"/>
                          </a:rPr>
                          <m:t>𝑖𝑛</m:t>
                        </m:r>
                        <m:r>
                          <a:rPr lang="en-US" sz="2800" b="0" i="1" smtClean="0">
                            <a:latin typeface="Cambria Math" panose="02040503050406030204" pitchFamily="18" charset="0"/>
                          </a:rPr>
                          <m:t> </m:t>
                        </m:r>
                        <m:r>
                          <a:rPr lang="en-US" sz="2800" b="0" i="1" smtClean="0">
                            <a:latin typeface="Cambria Math" panose="02040503050406030204" pitchFamily="18" charset="0"/>
                          </a:rPr>
                          <m:t>𝑠𝑡𝑢𝑑𝑦</m:t>
                        </m:r>
                        <m:r>
                          <a:rPr lang="en-US" sz="2800" b="0" i="1" smtClean="0">
                            <a:latin typeface="Cambria Math" panose="02040503050406030204" pitchFamily="18" charset="0"/>
                          </a:rPr>
                          <m:t> </m:t>
                        </m:r>
                        <m:r>
                          <a:rPr lang="en-US" sz="2800" b="0" i="1" smtClean="0">
                            <a:latin typeface="Cambria Math" panose="02040503050406030204" pitchFamily="18" charset="0"/>
                          </a:rPr>
                          <m:t>𝑡𝑜</m:t>
                        </m:r>
                        <m:r>
                          <a:rPr lang="en-US" sz="2800" b="0" i="1" smtClean="0">
                            <a:latin typeface="Cambria Math" panose="02040503050406030204" pitchFamily="18" charset="0"/>
                          </a:rPr>
                          <m:t> </m:t>
                        </m:r>
                        <m:r>
                          <a:rPr lang="en-US" sz="2800" b="0" i="1" smtClean="0">
                            <a:latin typeface="Cambria Math" panose="02040503050406030204" pitchFamily="18" charset="0"/>
                          </a:rPr>
                          <m:t>𝑤h𝑖𝑐h</m:t>
                        </m:r>
                        <m:r>
                          <a:rPr lang="en-US" sz="2800" b="0" i="1" smtClean="0">
                            <a:latin typeface="Cambria Math" panose="02040503050406030204" pitchFamily="18" charset="0"/>
                          </a:rPr>
                          <m:t> </m:t>
                        </m:r>
                        <m:r>
                          <a:rPr lang="en-US" sz="2800" b="0" i="1" smtClean="0">
                            <a:latin typeface="Cambria Math" panose="02040503050406030204" pitchFamily="18" charset="0"/>
                          </a:rPr>
                          <m:t>𝑝h𝑦𝑠𝑖𝑐𝑖𝑎𝑛</m:t>
                        </m:r>
                        <m:r>
                          <a:rPr lang="en-US" sz="2800" b="0" i="1" smtClean="0">
                            <a:latin typeface="Cambria Math" panose="02040503050406030204" pitchFamily="18" charset="0"/>
                          </a:rPr>
                          <m:t> </m:t>
                        </m:r>
                        <m:r>
                          <a:rPr lang="en-US" sz="2800" b="0" i="1" smtClean="0">
                            <a:latin typeface="Cambria Math" panose="02040503050406030204" pitchFamily="18" charset="0"/>
                          </a:rPr>
                          <m:t>𝑟𝑒𝑠𝑝𝑜𝑛𝑑𝑒𝑑</m:t>
                        </m:r>
                      </m:num>
                      <m:den>
                        <m:r>
                          <a:rPr lang="en-US" sz="2800" b="0" i="1" smtClean="0">
                            <a:latin typeface="Cambria Math" panose="02040503050406030204" pitchFamily="18" charset="0"/>
                          </a:rPr>
                          <m:t># </m:t>
                        </m:r>
                        <m:r>
                          <a:rPr lang="en-US" sz="2800" b="0" i="1" smtClean="0">
                            <a:latin typeface="Cambria Math" panose="02040503050406030204" pitchFamily="18" charset="0"/>
                          </a:rPr>
                          <m:t>𝑒𝑣𝑒𝑛𝑡𝑠</m:t>
                        </m:r>
                        <m:r>
                          <a:rPr lang="en-US" sz="2800" b="0" i="1" smtClean="0">
                            <a:latin typeface="Cambria Math" panose="02040503050406030204" pitchFamily="18" charset="0"/>
                          </a:rPr>
                          <m:t> </m:t>
                        </m:r>
                        <m:r>
                          <a:rPr lang="en-US" sz="2800" b="0" i="1" smtClean="0">
                            <a:latin typeface="Cambria Math" panose="02040503050406030204" pitchFamily="18" charset="0"/>
                          </a:rPr>
                          <m:t>𝑜𝑐𝑐𝑢𝑟𝑖𝑛𝑔</m:t>
                        </m:r>
                        <m:r>
                          <a:rPr lang="en-US" sz="2800" b="0" i="1" smtClean="0">
                            <a:latin typeface="Cambria Math" panose="02040503050406030204" pitchFamily="18" charset="0"/>
                          </a:rPr>
                          <m:t> </m:t>
                        </m:r>
                        <m:r>
                          <a:rPr lang="en-US" sz="2800" b="0" i="1" smtClean="0">
                            <a:latin typeface="Cambria Math" panose="02040503050406030204" pitchFamily="18" charset="0"/>
                          </a:rPr>
                          <m:t>𝑑𝑢𝑟𝑖𝑛𝑔</m:t>
                        </m:r>
                        <m:r>
                          <a:rPr lang="en-US" sz="2800" b="0" i="1" smtClean="0">
                            <a:latin typeface="Cambria Math" panose="02040503050406030204" pitchFamily="18" charset="0"/>
                          </a:rPr>
                          <m:t> </m:t>
                        </m:r>
                        <m:r>
                          <a:rPr lang="en-US" sz="2800" b="0" i="1" smtClean="0">
                            <a:latin typeface="Cambria Math" panose="02040503050406030204" pitchFamily="18" charset="0"/>
                          </a:rPr>
                          <m:t>𝑠𝑡𝑢𝑑𝑦</m:t>
                        </m:r>
                      </m:den>
                    </m:f>
                  </m:oMath>
                </a14:m>
                <a:endParaRPr lang="en-US" sz="2200" dirty="0"/>
              </a:p>
              <a:p>
                <a:endParaRPr lang="en-US" sz="2200" dirty="0"/>
              </a:p>
              <a:p>
                <a:r>
                  <a:rPr lang="en-US" sz="2200" dirty="0"/>
                  <a:t>The effect of the computer recommendations was measured by </a:t>
                </a:r>
                <a:r>
                  <a:rPr lang="en-US" sz="2200" b="1" dirty="0"/>
                  <a:t>the difference between </a:t>
                </a:r>
                <a:r>
                  <a:rPr lang="en-AU" sz="2200" b="1" dirty="0"/>
                  <a:t>response rate</a:t>
                </a:r>
                <a:r>
                  <a:rPr lang="en-AU" sz="2200" dirty="0"/>
                  <a:t> between study events (with computer recommendations) and control events (without recommendations).</a:t>
                </a:r>
                <a:endParaRPr lang="en-US" sz="2200" dirty="0"/>
              </a:p>
            </p:txBody>
          </p:sp>
        </mc:Choice>
        <mc:Fallback>
          <p:sp>
            <p:nvSpPr>
              <p:cNvPr id="2" name="TextBox 1">
                <a:extLst>
                  <a:ext uri="{FF2B5EF4-FFF2-40B4-BE49-F238E27FC236}">
                    <a16:creationId xmlns:a16="http://schemas.microsoft.com/office/drawing/2014/main" id="{B6B462FB-DC48-5D3A-74DB-33A27FDC05A9}"/>
                  </a:ext>
                </a:extLst>
              </p:cNvPr>
              <p:cNvSpPr txBox="1">
                <a:spLocks noRot="1" noChangeAspect="1" noMove="1" noResize="1" noEditPoints="1" noAdjustHandles="1" noChangeArrowheads="1" noChangeShapeType="1" noTextEdit="1"/>
              </p:cNvSpPr>
              <p:nvPr/>
            </p:nvSpPr>
            <p:spPr>
              <a:xfrm>
                <a:off x="304800" y="911717"/>
                <a:ext cx="11400263" cy="2122441"/>
              </a:xfrm>
              <a:prstGeom prst="rect">
                <a:avLst/>
              </a:prstGeom>
              <a:blipFill>
                <a:blip r:embed="rId3"/>
                <a:stretch>
                  <a:fillRect l="-780" b="-4167"/>
                </a:stretch>
              </a:blipFill>
            </p:spPr>
            <p:txBody>
              <a:bodyPr/>
              <a:lstStyle/>
              <a:p>
                <a:r>
                  <a:rPr lang="en-US">
                    <a:noFill/>
                  </a:rPr>
                  <a:t> </a:t>
                </a:r>
              </a:p>
            </p:txBody>
          </p:sp>
        </mc:Fallback>
      </mc:AlternateContent>
      <p:pic>
        <p:nvPicPr>
          <p:cNvPr id="3074" name="Picture 2">
            <a:extLst>
              <a:ext uri="{FF2B5EF4-FFF2-40B4-BE49-F238E27FC236}">
                <a16:creationId xmlns:a16="http://schemas.microsoft.com/office/drawing/2014/main" id="{675208F4-3882-DA49-0C99-A4D47DE7B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34158"/>
            <a:ext cx="9220200" cy="3589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a:extLst>
              <a:ext uri="{FF2B5EF4-FFF2-40B4-BE49-F238E27FC236}">
                <a16:creationId xmlns:a16="http://schemas.microsoft.com/office/drawing/2014/main" id="{65A5E10A-6295-A402-9606-DFE2221146A3}"/>
              </a:ext>
            </a:extLst>
          </p:cNvPr>
          <p:cNvGraphicFramePr>
            <a:graphicFrameLocks noGrp="1"/>
          </p:cNvGraphicFramePr>
          <p:nvPr>
            <p:ph sz="quarter" idx="14"/>
            <p:extLst>
              <p:ext uri="{D42A27DB-BD31-4B8C-83A1-F6EECF244321}">
                <p14:modId xmlns:p14="http://schemas.microsoft.com/office/powerpoint/2010/main" val="1091930642"/>
              </p:ext>
            </p:extLst>
          </p:nvPr>
        </p:nvGraphicFramePr>
        <p:xfrm>
          <a:off x="0" y="6477000"/>
          <a:ext cx="12192000" cy="38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Slide Number Placeholder 13">
            <a:extLst>
              <a:ext uri="{FF2B5EF4-FFF2-40B4-BE49-F238E27FC236}">
                <a16:creationId xmlns:a16="http://schemas.microsoft.com/office/drawing/2014/main" id="{1A097AC6-7479-EE06-26E6-95EE2B868E89}"/>
              </a:ext>
            </a:extLst>
          </p:cNvPr>
          <p:cNvSpPr>
            <a:spLocks noGrp="1"/>
          </p:cNvSpPr>
          <p:nvPr>
            <p:ph type="sldNum" sz="quarter" idx="16"/>
          </p:nvPr>
        </p:nvSpPr>
        <p:spPr>
          <a:xfrm>
            <a:off x="10363200" y="6233122"/>
            <a:ext cx="1579139" cy="216000"/>
          </a:xfrm>
        </p:spPr>
        <p:txBody>
          <a:bodyPr/>
          <a:lstStyle/>
          <a:p>
            <a:r>
              <a:rPr lang="en-AU"/>
              <a:t>Page [</a:t>
            </a:r>
            <a:fld id="{29D5CE74-914C-4689-99FC-1AEF49CE2B47}" type="slidenum">
              <a:rPr smtClean="0"/>
              <a:pPr/>
              <a:t>9</a:t>
            </a:fld>
            <a:r>
              <a:t>]</a:t>
            </a:r>
            <a:endParaRPr lang="en-AU" dirty="0"/>
          </a:p>
        </p:txBody>
      </p:sp>
      <p:sp>
        <p:nvSpPr>
          <p:cNvPr id="12" name="TextBox 11">
            <a:extLst>
              <a:ext uri="{FF2B5EF4-FFF2-40B4-BE49-F238E27FC236}">
                <a16:creationId xmlns:a16="http://schemas.microsoft.com/office/drawing/2014/main" id="{FFEAC8E0-F16A-9189-B6A8-C733250B2AB1}"/>
              </a:ext>
            </a:extLst>
          </p:cNvPr>
          <p:cNvSpPr txBox="1"/>
          <p:nvPr/>
        </p:nvSpPr>
        <p:spPr>
          <a:xfrm>
            <a:off x="7086600" y="187951"/>
            <a:ext cx="3692049" cy="461537"/>
          </a:xfrm>
          <a:prstGeom prst="rect">
            <a:avLst/>
          </a:prstGeom>
          <a:noFill/>
        </p:spPr>
        <p:txBody>
          <a:bodyPr wrap="square" rtlCol="0">
            <a:spAutoFit/>
          </a:bodyPr>
          <a:lstStyle/>
          <a:p>
            <a:r>
              <a:rPr lang="en-US" b="1" dirty="0"/>
              <a:t>Research Methods</a:t>
            </a:r>
          </a:p>
        </p:txBody>
      </p:sp>
    </p:spTree>
    <p:extLst>
      <p:ext uri="{BB962C8B-B14F-4D97-AF65-F5344CB8AC3E}">
        <p14:creationId xmlns:p14="http://schemas.microsoft.com/office/powerpoint/2010/main" val="1625380133"/>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11C620F3B436428A25057898027FE7" ma:contentTypeVersion="13" ma:contentTypeDescription="Create a new document." ma:contentTypeScope="" ma:versionID="e75af887571335a19ecb0f2c01abbd63">
  <xsd:schema xmlns:xsd="http://www.w3.org/2001/XMLSchema" xmlns:xs="http://www.w3.org/2001/XMLSchema" xmlns:p="http://schemas.microsoft.com/office/2006/metadata/properties" xmlns:ns2="11b4f495-11b8-43f2-b0a6-bd3e9198cf0b" xmlns:ns3="ae8ede3d-ca04-40de-a521-e5739ec48b5f" targetNamespace="http://schemas.microsoft.com/office/2006/metadata/properties" ma:root="true" ma:fieldsID="5a5d3d7acb5601e93c2cbac012439d32" ns2:_="" ns3:_="">
    <xsd:import namespace="11b4f495-11b8-43f2-b0a6-bd3e9198cf0b"/>
    <xsd:import namespace="ae8ede3d-ca04-40de-a521-e5739ec48b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f495-11b8-43f2-b0a6-bd3e9198cf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6921fe-4017-451f-be36-692af8ba85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8ede3d-ca04-40de-a521-e5739ec48b5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ebe2cbe-a4cc-4daf-9365-b3e719dfc505}" ma:internalName="TaxCatchAll" ma:showField="CatchAllData" ma:web="ae8ede3d-ca04-40de-a521-e5739ec48b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b4f495-11b8-43f2-b0a6-bd3e9198cf0b">
      <Terms xmlns="http://schemas.microsoft.com/office/infopath/2007/PartnerControls"/>
    </lcf76f155ced4ddcb4097134ff3c332f>
    <TaxCatchAll xmlns="ae8ede3d-ca04-40de-a521-e5739ec48b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E7C61-A3B0-4286-8062-81097C40F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f495-11b8-43f2-b0a6-bd3e9198cf0b"/>
    <ds:schemaRef ds:uri="ae8ede3d-ca04-40de-a521-e5739ec48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8FFBB9-4FB3-4A1F-8381-B3FA72337E91}">
  <ds:schemaRefs>
    <ds:schemaRef ds:uri="http://purl.org/dc/terms/"/>
    <ds:schemaRef ds:uri="http://schemas.microsoft.com/office/2006/metadata/properties"/>
    <ds:schemaRef ds:uri="ae8ede3d-ca04-40de-a521-e5739ec48b5f"/>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11b4f495-11b8-43f2-b0a6-bd3e9198cf0b"/>
    <ds:schemaRef ds:uri="http://www.w3.org/XML/1998/namespace"/>
  </ds:schemaRefs>
</ds:datastoreItem>
</file>

<file path=customXml/itemProps3.xml><?xml version="1.0" encoding="utf-8"?>
<ds:datastoreItem xmlns:ds="http://schemas.openxmlformats.org/officeDocument/2006/customXml" ds:itemID="{42C75387-93F6-4D93-B300-D671EFAD9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9392</TotalTime>
  <Words>1716</Words>
  <Application>Microsoft Macintosh PowerPoint</Application>
  <PresentationFormat>Widescreen</PresentationFormat>
  <Paragraphs>291</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wfont_e6da5f_fdabe17d0a4c4532abc746b45ee50175</vt:lpstr>
      <vt:lpstr>Arial</vt:lpstr>
      <vt:lpstr>Calibri</vt:lpstr>
      <vt:lpstr>Cambria Math</vt:lpstr>
      <vt:lpstr>Courier New</vt:lpstr>
      <vt:lpstr>University of Melbourne</vt:lpstr>
      <vt:lpstr> Protocol-Based Computer Reminders, The Quality of Care and The Non-Perfection of Man</vt:lpstr>
      <vt:lpstr>PowerPoint Presentation</vt:lpstr>
      <vt:lpstr>Protocol-Based Computer Reminders,  The Quality of Care and The Non-Perfection of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 Microsoft PowerPoint</dc:title>
  <dc:creator>Liuliu Chen</dc:creator>
  <cp:lastModifiedBy>Liuliu Chen</cp:lastModifiedBy>
  <cp:revision>306</cp:revision>
  <dcterms:created xsi:type="dcterms:W3CDTF">2024-07-01T04:49:46Z</dcterms:created>
  <dcterms:modified xsi:type="dcterms:W3CDTF">2024-07-18T00:47:22Z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0x0101001A11C620F3B436428A25057898027FE7</vt:lpwstr>
  </property>
</Properties>
</file>